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60" r:id="rId3"/>
    <p:sldId id="258" r:id="rId4"/>
    <p:sldId id="259" r:id="rId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Map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Map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l-S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effectLst/>
              <a:latin typeface="+mn-lt"/>
              <a:ea typeface="+mn-ea"/>
              <a:cs typeface="+mn-cs"/>
            </a:defRPr>
          </a:pPr>
          <a:endParaRPr lang="sl-SI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Blad1!$C$4</c:f>
              <c:strCache>
                <c:ptCount val="1"/>
              </c:strCache>
            </c:strRef>
          </c:tx>
          <c:spPr>
            <a:gradFill>
              <a:gsLst>
                <a:gs pos="0">
                  <a:schemeClr val="accent1"/>
                </a:gs>
                <a:gs pos="100000">
                  <a:schemeClr val="accent1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sl-SI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Blad1!$B$5:$B$13</c:f>
              <c:strCache>
                <c:ptCount val="9"/>
                <c:pt idx="0">
                  <c:v>90-94 y</c:v>
                </c:pt>
                <c:pt idx="1">
                  <c:v>85-89y</c:v>
                </c:pt>
                <c:pt idx="2">
                  <c:v>80-84y</c:v>
                </c:pt>
                <c:pt idx="3">
                  <c:v>75-79y</c:v>
                </c:pt>
                <c:pt idx="4">
                  <c:v>70-74y</c:v>
                </c:pt>
                <c:pt idx="5">
                  <c:v>65-69y</c:v>
                </c:pt>
                <c:pt idx="6">
                  <c:v>60-64y</c:v>
                </c:pt>
                <c:pt idx="7">
                  <c:v>55-59y</c:v>
                </c:pt>
                <c:pt idx="8">
                  <c:v>50-54y</c:v>
                </c:pt>
              </c:strCache>
            </c:strRef>
          </c:cat>
          <c:val>
            <c:numRef>
              <c:f>Blad1!$C$5:$C$13</c:f>
              <c:numCache>
                <c:formatCode>0.00%</c:formatCode>
                <c:ptCount val="9"/>
                <c:pt idx="0">
                  <c:v>8.9999999999999998E-4</c:v>
                </c:pt>
                <c:pt idx="1">
                  <c:v>5.0000000000000001E-3</c:v>
                </c:pt>
                <c:pt idx="2">
                  <c:v>1.2200000000000001E-2</c:v>
                </c:pt>
                <c:pt idx="3">
                  <c:v>2.0899999999999998E-2</c:v>
                </c:pt>
                <c:pt idx="4">
                  <c:v>2.63E-2</c:v>
                </c:pt>
                <c:pt idx="5">
                  <c:v>3.9E-2</c:v>
                </c:pt>
                <c:pt idx="6">
                  <c:v>3.7699999999999997E-2</c:v>
                </c:pt>
                <c:pt idx="7">
                  <c:v>4.1000000000000002E-2</c:v>
                </c:pt>
                <c:pt idx="8">
                  <c:v>4.3799999999999999E-2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EF-40ED-B040-601DF9BF811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476967120"/>
        <c:axId val="476969416"/>
      </c:barChart>
      <c:catAx>
        <c:axId val="476967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sl-SI"/>
          </a:p>
        </c:txPr>
        <c:crossAx val="476969416"/>
        <c:crosses val="autoZero"/>
        <c:auto val="1"/>
        <c:lblAlgn val="ctr"/>
        <c:lblOffset val="100"/>
        <c:noMultiLvlLbl val="0"/>
      </c:catAx>
      <c:valAx>
        <c:axId val="476969416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4769671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sl-SI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l-S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effectLst/>
              <a:latin typeface="+mn-lt"/>
              <a:ea typeface="+mn-ea"/>
              <a:cs typeface="+mn-cs"/>
            </a:defRPr>
          </a:pPr>
          <a:endParaRPr lang="sl-SI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Blad1!$F$4</c:f>
              <c:strCache>
                <c:ptCount val="1"/>
              </c:strCache>
            </c:strRef>
          </c:tx>
          <c:spPr>
            <a:gradFill>
              <a:gsLst>
                <a:gs pos="0">
                  <a:schemeClr val="accent1"/>
                </a:gs>
                <a:gs pos="100000">
                  <a:schemeClr val="accent1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sl-SI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Blad1!$E$5:$E$13</c:f>
              <c:strCache>
                <c:ptCount val="9"/>
                <c:pt idx="0">
                  <c:v>90-94 y</c:v>
                </c:pt>
                <c:pt idx="1">
                  <c:v>85-89y</c:v>
                </c:pt>
                <c:pt idx="2">
                  <c:v>80-84y</c:v>
                </c:pt>
                <c:pt idx="3">
                  <c:v>75-79y</c:v>
                </c:pt>
                <c:pt idx="4">
                  <c:v>70-74y</c:v>
                </c:pt>
                <c:pt idx="5">
                  <c:v>65-69y</c:v>
                </c:pt>
                <c:pt idx="6">
                  <c:v>60-64y</c:v>
                </c:pt>
                <c:pt idx="7">
                  <c:v>55-59y</c:v>
                </c:pt>
                <c:pt idx="8">
                  <c:v>50-54y</c:v>
                </c:pt>
              </c:strCache>
            </c:strRef>
          </c:cat>
          <c:val>
            <c:numRef>
              <c:f>Blad1!$F$5:$F$13</c:f>
              <c:numCache>
                <c:formatCode>0.00%</c:formatCode>
                <c:ptCount val="9"/>
                <c:pt idx="0">
                  <c:v>4.4000000000000003E-3</c:v>
                </c:pt>
                <c:pt idx="1">
                  <c:v>9.4999999999999998E-3</c:v>
                </c:pt>
                <c:pt idx="2">
                  <c:v>1.83E-2</c:v>
                </c:pt>
                <c:pt idx="3">
                  <c:v>2.24E-2</c:v>
                </c:pt>
                <c:pt idx="4">
                  <c:v>2.9399999999999999E-2</c:v>
                </c:pt>
                <c:pt idx="5">
                  <c:v>3.7400000000000003E-2</c:v>
                </c:pt>
                <c:pt idx="6">
                  <c:v>3.8300000000000001E-2</c:v>
                </c:pt>
                <c:pt idx="7">
                  <c:v>3.6600000000000001E-2</c:v>
                </c:pt>
                <c:pt idx="8">
                  <c:v>4.4299999999999999E-2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61-4F35-A48E-3B3E0F59A210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478446680"/>
        <c:axId val="478449632"/>
      </c:barChart>
      <c:catAx>
        <c:axId val="478446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sl-SI"/>
          </a:p>
        </c:txPr>
        <c:crossAx val="478449632"/>
        <c:crosses val="autoZero"/>
        <c:auto val="1"/>
        <c:lblAlgn val="ctr"/>
        <c:lblOffset val="100"/>
        <c:noMultiLvlLbl val="0"/>
      </c:catAx>
      <c:valAx>
        <c:axId val="478449632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4784466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sl-SI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lt1"/>
    </cs:fontRef>
    <cs:spPr/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lt1"/>
    </cs:fontRef>
    <cs:spPr/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nl-NL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FE9F3-F373-41C5-BF9B-DB4E1C672E14}" type="datetimeFigureOut">
              <a:rPr lang="nl-NL" smtClean="0"/>
              <a:t>3-9-2020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0A5C-BE44-42A0-957A-D11FB7AF4C94}" type="slidenum">
              <a:rPr lang="nl-NL" smtClean="0"/>
              <a:t>‹#›</a:t>
            </a:fld>
            <a:endParaRPr lang="nl-NL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87517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FE9F3-F373-41C5-BF9B-DB4E1C672E14}" type="datetimeFigureOut">
              <a:rPr lang="nl-NL" smtClean="0"/>
              <a:t>3-9-2020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0A5C-BE44-42A0-957A-D11FB7AF4C94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51406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FE9F3-F373-41C5-BF9B-DB4E1C672E14}" type="datetimeFigureOut">
              <a:rPr lang="nl-NL" smtClean="0"/>
              <a:t>3-9-2020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0A5C-BE44-42A0-957A-D11FB7AF4C94}" type="slidenum">
              <a:rPr lang="nl-NL" smtClean="0"/>
              <a:t>‹#›</a:t>
            </a:fld>
            <a:endParaRPr lang="nl-NL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6683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FE9F3-F373-41C5-BF9B-DB4E1C672E14}" type="datetimeFigureOut">
              <a:rPr lang="nl-NL" smtClean="0"/>
              <a:t>3-9-2020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0A5C-BE44-42A0-957A-D11FB7AF4C94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87548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FE9F3-F373-41C5-BF9B-DB4E1C672E14}" type="datetimeFigureOut">
              <a:rPr lang="nl-NL" smtClean="0"/>
              <a:t>3-9-2020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0A5C-BE44-42A0-957A-D11FB7AF4C94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908689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FE9F3-F373-41C5-BF9B-DB4E1C672E14}" type="datetimeFigureOut">
              <a:rPr lang="nl-NL" smtClean="0"/>
              <a:t>3-9-2020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0A5C-BE44-42A0-957A-D11FB7AF4C94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29968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FE9F3-F373-41C5-BF9B-DB4E1C672E14}" type="datetimeFigureOut">
              <a:rPr lang="nl-NL" smtClean="0"/>
              <a:t>3-9-2020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0A5C-BE44-42A0-957A-D11FB7AF4C94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46595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02CFE9F3-F373-41C5-BF9B-DB4E1C672E14}" type="datetimeFigureOut">
              <a:rPr lang="nl-NL" smtClean="0"/>
              <a:t>3-9-2020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0A10A5C-BE44-42A0-957A-D11FB7AF4C94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800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FE9F3-F373-41C5-BF9B-DB4E1C672E14}" type="datetimeFigureOut">
              <a:rPr lang="nl-NL" smtClean="0"/>
              <a:t>3-9-2020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0A5C-BE44-42A0-957A-D11FB7AF4C94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12182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FE9F3-F373-41C5-BF9B-DB4E1C672E14}" type="datetimeFigureOut">
              <a:rPr lang="nl-NL" smtClean="0"/>
              <a:t>3-9-2020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0A5C-BE44-42A0-957A-D11FB7AF4C94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24503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FE9F3-F373-41C5-BF9B-DB4E1C672E14}" type="datetimeFigureOut">
              <a:rPr lang="nl-NL" smtClean="0"/>
              <a:t>3-9-2020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10A5C-BE44-42A0-957A-D11FB7AF4C94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92197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02CFE9F3-F373-41C5-BF9B-DB4E1C672E14}" type="datetimeFigureOut">
              <a:rPr lang="nl-NL" smtClean="0"/>
              <a:t>3-9-2020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90A10A5C-BE44-42A0-957A-D11FB7AF4C94}" type="slidenum">
              <a:rPr lang="nl-NL" smtClean="0"/>
              <a:t>‹#›</a:t>
            </a:fld>
            <a:endParaRPr lang="nl-NL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9961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Geen fotobeschrijving beschikbaar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3219" y="292923"/>
            <a:ext cx="1876267" cy="1876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49D01F1-E3D1-4501-8E40-9329333F5FA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>
                <a:latin typeface="Arial Narrow" panose="020B0606020202030204" pitchFamily="34" charset="0"/>
              </a:rPr>
              <a:t>Meerssen / Netherlands</a:t>
            </a:r>
            <a:br>
              <a:rPr lang="nl-NL" dirty="0">
                <a:latin typeface="Arial Narrow" panose="020B0606020202030204" pitchFamily="34" charset="0"/>
              </a:rPr>
            </a:br>
            <a:r>
              <a:rPr lang="nl-NL" dirty="0" err="1">
                <a:latin typeface="Arial Narrow" panose="020B0606020202030204" pitchFamily="34" charset="0"/>
              </a:rPr>
              <a:t>Juniors</a:t>
            </a:r>
            <a:r>
              <a:rPr lang="nl-NL" dirty="0">
                <a:latin typeface="Arial Narrow" panose="020B0606020202030204" pitchFamily="34" charset="0"/>
              </a:rPr>
              <a:t> </a:t>
            </a:r>
            <a:r>
              <a:rPr lang="nl-NL" dirty="0" err="1">
                <a:latin typeface="Arial Narrow" panose="020B0606020202030204" pitchFamily="34" charset="0"/>
              </a:rPr>
              <a:t>for</a:t>
            </a:r>
            <a:r>
              <a:rPr lang="nl-NL" dirty="0">
                <a:latin typeface="Arial Narrow" panose="020B0606020202030204" pitchFamily="34" charset="0"/>
              </a:rPr>
              <a:t> </a:t>
            </a:r>
            <a:r>
              <a:rPr lang="nl-NL" dirty="0" err="1">
                <a:latin typeface="Arial Narrow" panose="020B0606020202030204" pitchFamily="34" charset="0"/>
              </a:rPr>
              <a:t>seniors</a:t>
            </a:r>
            <a:r>
              <a:rPr lang="nl-NL" dirty="0">
                <a:latin typeface="Arial Narrow" panose="020B0606020202030204" pitchFamily="34" charset="0"/>
              </a:rPr>
              <a:t> </a:t>
            </a:r>
            <a:r>
              <a:rPr lang="nl-NL" dirty="0" err="1">
                <a:latin typeface="Arial Narrow" panose="020B0606020202030204" pitchFamily="34" charset="0"/>
              </a:rPr>
              <a:t>ageing</a:t>
            </a:r>
            <a:endParaRPr lang="nl-NL" dirty="0">
              <a:latin typeface="Arial Narrow" panose="020B0606020202030204" pitchFamily="34" charset="0"/>
            </a:endParaRPr>
          </a:p>
        </p:txBody>
      </p:sp>
      <p:sp>
        <p:nvSpPr>
          <p:cNvPr id="6" name="AutoShape 6" descr="Afbeeldingsresultaat voor douzelage meerssen"/>
          <p:cNvSpPr>
            <a:spLocks noGrp="1" noChangeAspect="1" noChangeArrowheads="1"/>
          </p:cNvSpPr>
          <p:nvPr>
            <p:ph type="subTitle" idx="1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nl-NL" dirty="0"/>
              <a:t>Presentation SKOFJA LOKA SEPTEMBER 4TH 2020</a:t>
            </a:r>
          </a:p>
        </p:txBody>
      </p:sp>
    </p:spTree>
    <p:extLst>
      <p:ext uri="{BB962C8B-B14F-4D97-AF65-F5344CB8AC3E}">
        <p14:creationId xmlns:p14="http://schemas.microsoft.com/office/powerpoint/2010/main" val="27424808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Meerssen (19.110 </a:t>
            </a:r>
            <a:r>
              <a:rPr lang="nl-NL" dirty="0" err="1"/>
              <a:t>inhabitants</a:t>
            </a:r>
            <a:r>
              <a:rPr lang="nl-NL" dirty="0"/>
              <a:t>)</a:t>
            </a:r>
          </a:p>
        </p:txBody>
      </p:sp>
      <p:sp>
        <p:nvSpPr>
          <p:cNvPr id="7" name="Tijdelijke aanduiding voor tekst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Senior Men (22,68% </a:t>
            </a:r>
            <a:r>
              <a:rPr lang="nl-NL" dirty="0" err="1"/>
              <a:t>total</a:t>
            </a:r>
            <a:r>
              <a:rPr lang="nl-NL" dirty="0"/>
              <a:t>)</a:t>
            </a:r>
          </a:p>
          <a:p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8" name="Tijdelijke aanduiding voor tekst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l-NL" dirty="0"/>
              <a:t>Senior </a:t>
            </a:r>
            <a:r>
              <a:rPr lang="nl-NL" dirty="0" err="1"/>
              <a:t>Women</a:t>
            </a:r>
            <a:r>
              <a:rPr lang="nl-NL" dirty="0"/>
              <a:t> (24,06% </a:t>
            </a:r>
            <a:r>
              <a:rPr lang="nl-NL" dirty="0" err="1"/>
              <a:t>total</a:t>
            </a:r>
            <a:r>
              <a:rPr lang="nl-NL" dirty="0"/>
              <a:t>)</a:t>
            </a:r>
          </a:p>
          <a:p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nl-NL" dirty="0"/>
          </a:p>
        </p:txBody>
      </p:sp>
      <p:graphicFrame>
        <p:nvGraphicFramePr>
          <p:cNvPr id="5" name="Grafiek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5342280"/>
              </p:ext>
            </p:extLst>
          </p:nvPr>
        </p:nvGraphicFramePr>
        <p:xfrm>
          <a:off x="839788" y="2505075"/>
          <a:ext cx="5031378" cy="35770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Grafiek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0551837"/>
              </p:ext>
            </p:extLst>
          </p:nvPr>
        </p:nvGraphicFramePr>
        <p:xfrm>
          <a:off x="6172200" y="2505075"/>
          <a:ext cx="5031378" cy="3581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409115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02D282-186B-44B9-BC80-BA7B6EA95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SERVICES AND CARE FOR ELDERLY PEOPLE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1084939-0E46-4DEC-82FA-6EAFCB613C8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l-NL" dirty="0"/>
              <a:t>SERVICES:</a:t>
            </a:r>
          </a:p>
          <a:p>
            <a:r>
              <a:rPr lang="nl-NL" dirty="0" err="1"/>
              <a:t>Meal</a:t>
            </a:r>
            <a:r>
              <a:rPr lang="nl-NL" dirty="0"/>
              <a:t> </a:t>
            </a:r>
            <a:r>
              <a:rPr lang="nl-NL" dirty="0" err="1"/>
              <a:t>caretaker</a:t>
            </a:r>
            <a:r>
              <a:rPr lang="nl-NL" dirty="0"/>
              <a:t>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people</a:t>
            </a:r>
            <a:r>
              <a:rPr lang="nl-NL" dirty="0"/>
              <a:t> in </a:t>
            </a:r>
            <a:r>
              <a:rPr lang="nl-NL" dirty="0" err="1"/>
              <a:t>service-flats</a:t>
            </a:r>
            <a:r>
              <a:rPr lang="nl-NL" dirty="0"/>
              <a:t> : </a:t>
            </a:r>
            <a:r>
              <a:rPr lang="nl-NL" dirty="0" err="1"/>
              <a:t>Envida</a:t>
            </a:r>
            <a:endParaRPr lang="nl-NL" dirty="0"/>
          </a:p>
          <a:p>
            <a:r>
              <a:rPr lang="nl-NL" dirty="0"/>
              <a:t>Information </a:t>
            </a:r>
            <a:r>
              <a:rPr lang="nl-NL" dirty="0" err="1"/>
              <a:t>elderly</a:t>
            </a:r>
            <a:r>
              <a:rPr lang="nl-NL" dirty="0"/>
              <a:t> care: Foundation </a:t>
            </a:r>
            <a:r>
              <a:rPr lang="nl-NL" dirty="0" err="1"/>
              <a:t>Trajekt</a:t>
            </a:r>
            <a:endParaRPr lang="nl-NL" dirty="0"/>
          </a:p>
          <a:p>
            <a:r>
              <a:rPr lang="nl-NL" dirty="0" err="1"/>
              <a:t>Social</a:t>
            </a:r>
            <a:r>
              <a:rPr lang="nl-NL" dirty="0"/>
              <a:t> team: </a:t>
            </a:r>
            <a:r>
              <a:rPr lang="nl-NL" dirty="0" err="1"/>
              <a:t>Local</a:t>
            </a:r>
            <a:r>
              <a:rPr lang="nl-NL" dirty="0"/>
              <a:t> </a:t>
            </a:r>
            <a:r>
              <a:rPr lang="nl-NL" dirty="0" err="1"/>
              <a:t>town</a:t>
            </a:r>
            <a:r>
              <a:rPr lang="nl-NL" dirty="0"/>
              <a:t> </a:t>
            </a:r>
            <a:r>
              <a:rPr lang="nl-NL" dirty="0" err="1"/>
              <a:t>government</a:t>
            </a:r>
            <a:r>
              <a:rPr lang="nl-NL" dirty="0"/>
              <a:t>.</a:t>
            </a:r>
          </a:p>
          <a:p>
            <a:r>
              <a:rPr lang="nl-NL" dirty="0"/>
              <a:t>Care farm: Vreugdehoeve/</a:t>
            </a:r>
            <a:r>
              <a:rPr lang="nl-NL" dirty="0" err="1"/>
              <a:t>Genzon</a:t>
            </a:r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2A8DEC3-52DC-4D65-B2B0-3C1F2716160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l-NL" dirty="0"/>
              <a:t>ELDERLY HOMES:</a:t>
            </a:r>
          </a:p>
          <a:p>
            <a:r>
              <a:rPr lang="nl-NL" dirty="0" err="1"/>
              <a:t>Neighbourhood</a:t>
            </a:r>
            <a:r>
              <a:rPr lang="nl-NL" dirty="0"/>
              <a:t> Meerssen: </a:t>
            </a:r>
            <a:r>
              <a:rPr lang="nl-NL" dirty="0" err="1"/>
              <a:t>Beukeloord</a:t>
            </a:r>
            <a:endParaRPr lang="nl-NL" dirty="0"/>
          </a:p>
          <a:p>
            <a:r>
              <a:rPr lang="nl-NL" dirty="0" err="1"/>
              <a:t>Neighbourhood</a:t>
            </a:r>
            <a:r>
              <a:rPr lang="nl-NL" dirty="0"/>
              <a:t> Bunde : De </a:t>
            </a:r>
            <a:r>
              <a:rPr lang="nl-NL" dirty="0" err="1"/>
              <a:t>Wilgenhof</a:t>
            </a:r>
            <a:endParaRPr lang="nl-NL" dirty="0"/>
          </a:p>
          <a:p>
            <a:r>
              <a:rPr lang="nl-NL" dirty="0" err="1"/>
              <a:t>Neighbourhood</a:t>
            </a:r>
            <a:r>
              <a:rPr lang="nl-NL" dirty="0"/>
              <a:t> Geulle: Cicero Group Ave Maria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53765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4A205B-40EA-46DD-92D0-C1601F7E5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SOCIAL SUPPORT ACT (</a:t>
            </a:r>
            <a:r>
              <a:rPr lang="nl-NL" dirty="0" err="1"/>
              <a:t>since</a:t>
            </a:r>
            <a:r>
              <a:rPr lang="nl-NL" dirty="0"/>
              <a:t> 2008)</a:t>
            </a:r>
            <a:br>
              <a:rPr lang="nl-NL" dirty="0"/>
            </a:br>
            <a:r>
              <a:rPr lang="nl-NL" dirty="0" err="1"/>
              <a:t>Called</a:t>
            </a:r>
            <a:r>
              <a:rPr lang="nl-NL" dirty="0"/>
              <a:t> WMO (</a:t>
            </a:r>
            <a:r>
              <a:rPr lang="nl-NL" dirty="0" err="1"/>
              <a:t>Law</a:t>
            </a:r>
            <a:r>
              <a:rPr lang="nl-NL" dirty="0"/>
              <a:t> </a:t>
            </a:r>
            <a:r>
              <a:rPr lang="nl-NL" dirty="0" err="1"/>
              <a:t>Social</a:t>
            </a:r>
            <a:r>
              <a:rPr lang="nl-NL" dirty="0"/>
              <a:t> Care)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D413A2E-676C-454F-8B64-06DE539BCE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nl-NL" dirty="0" err="1"/>
              <a:t>This</a:t>
            </a:r>
            <a:r>
              <a:rPr lang="nl-NL" dirty="0"/>
              <a:t> </a:t>
            </a:r>
            <a:r>
              <a:rPr lang="nl-NL" dirty="0" err="1"/>
              <a:t>legislation</a:t>
            </a:r>
            <a:r>
              <a:rPr lang="nl-NL" dirty="0"/>
              <a:t> </a:t>
            </a:r>
            <a:r>
              <a:rPr lang="nl-NL" dirty="0" err="1"/>
              <a:t>devolved</a:t>
            </a:r>
            <a:r>
              <a:rPr lang="nl-NL" dirty="0"/>
              <a:t> </a:t>
            </a:r>
            <a:r>
              <a:rPr lang="nl-NL" dirty="0" err="1"/>
              <a:t>responsibilities</a:t>
            </a:r>
            <a:r>
              <a:rPr lang="nl-NL" dirty="0"/>
              <a:t> in </a:t>
            </a:r>
            <a:r>
              <a:rPr lang="nl-NL" dirty="0" err="1"/>
              <a:t>the</a:t>
            </a:r>
            <a:r>
              <a:rPr lang="nl-NL" dirty="0"/>
              <a:t> area of care </a:t>
            </a:r>
            <a:r>
              <a:rPr lang="nl-NL" dirty="0" err="1"/>
              <a:t>and</a:t>
            </a:r>
            <a:r>
              <a:rPr lang="nl-NL" dirty="0"/>
              <a:t> welfare </a:t>
            </a:r>
            <a:r>
              <a:rPr lang="nl-NL" dirty="0" err="1"/>
              <a:t>from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Central </a:t>
            </a:r>
            <a:r>
              <a:rPr lang="nl-NL" dirty="0" err="1"/>
              <a:t>Government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municipalities</a:t>
            </a:r>
            <a:r>
              <a:rPr lang="nl-NL" dirty="0"/>
              <a:t>. </a:t>
            </a:r>
            <a:r>
              <a:rPr lang="nl-NL" dirty="0" err="1"/>
              <a:t>One</a:t>
            </a:r>
            <a:r>
              <a:rPr lang="nl-NL" dirty="0"/>
              <a:t> of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reasons</a:t>
            </a:r>
            <a:r>
              <a:rPr lang="nl-NL" dirty="0"/>
              <a:t> was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idea</a:t>
            </a:r>
            <a:r>
              <a:rPr lang="nl-NL" dirty="0"/>
              <a:t> </a:t>
            </a:r>
            <a:r>
              <a:rPr lang="nl-NL" dirty="0" err="1"/>
              <a:t>that</a:t>
            </a:r>
            <a:r>
              <a:rPr lang="nl-NL" dirty="0"/>
              <a:t> </a:t>
            </a:r>
            <a:r>
              <a:rPr lang="nl-NL" dirty="0" err="1"/>
              <a:t>municipalities</a:t>
            </a:r>
            <a:r>
              <a:rPr lang="nl-NL" dirty="0"/>
              <a:t> are </a:t>
            </a:r>
            <a:r>
              <a:rPr lang="nl-NL" dirty="0" err="1"/>
              <a:t>better</a:t>
            </a:r>
            <a:r>
              <a:rPr lang="nl-NL" dirty="0"/>
              <a:t> </a:t>
            </a:r>
            <a:r>
              <a:rPr lang="nl-NL" dirty="0" err="1"/>
              <a:t>able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provide</a:t>
            </a:r>
            <a:r>
              <a:rPr lang="nl-NL" dirty="0"/>
              <a:t> </a:t>
            </a:r>
            <a:r>
              <a:rPr lang="nl-NL" dirty="0" err="1"/>
              <a:t>tailor-made</a:t>
            </a:r>
            <a:r>
              <a:rPr lang="nl-NL" dirty="0"/>
              <a:t> care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that</a:t>
            </a:r>
            <a:r>
              <a:rPr lang="nl-NL" dirty="0"/>
              <a:t> </a:t>
            </a:r>
            <a:r>
              <a:rPr lang="nl-NL" dirty="0" err="1"/>
              <a:t>would</a:t>
            </a:r>
            <a:r>
              <a:rPr lang="nl-NL" dirty="0"/>
              <a:t> </a:t>
            </a:r>
            <a:r>
              <a:rPr lang="nl-NL" dirty="0" err="1"/>
              <a:t>increase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quality</a:t>
            </a:r>
            <a:r>
              <a:rPr lang="nl-NL" dirty="0"/>
              <a:t>.</a:t>
            </a:r>
          </a:p>
          <a:p>
            <a:pPr algn="just"/>
            <a:r>
              <a:rPr lang="nl-NL" dirty="0"/>
              <a:t>The most important </a:t>
            </a:r>
            <a:r>
              <a:rPr lang="nl-NL" dirty="0" err="1"/>
              <a:t>intention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WMO is </a:t>
            </a:r>
            <a:r>
              <a:rPr lang="nl-NL" dirty="0" err="1"/>
              <a:t>to</a:t>
            </a:r>
            <a:r>
              <a:rPr lang="nl-NL" dirty="0"/>
              <a:t> support </a:t>
            </a:r>
            <a:r>
              <a:rPr lang="nl-NL" dirty="0" err="1"/>
              <a:t>people</a:t>
            </a:r>
            <a:r>
              <a:rPr lang="nl-NL" dirty="0"/>
              <a:t> of </a:t>
            </a:r>
            <a:r>
              <a:rPr lang="nl-NL" dirty="0" err="1"/>
              <a:t>all</a:t>
            </a:r>
            <a:r>
              <a:rPr lang="nl-NL" dirty="0"/>
              <a:t> </a:t>
            </a:r>
            <a:r>
              <a:rPr lang="nl-NL" dirty="0" err="1"/>
              <a:t>ages</a:t>
            </a:r>
            <a:r>
              <a:rPr lang="nl-NL" dirty="0"/>
              <a:t>, </a:t>
            </a: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without </a:t>
            </a:r>
            <a:r>
              <a:rPr lang="nl-NL" dirty="0" err="1"/>
              <a:t>restrictions</a:t>
            </a:r>
            <a:r>
              <a:rPr lang="nl-NL" dirty="0"/>
              <a:t>, in </a:t>
            </a:r>
            <a:r>
              <a:rPr lang="nl-NL" dirty="0" err="1"/>
              <a:t>being</a:t>
            </a:r>
            <a:r>
              <a:rPr lang="nl-NL" dirty="0"/>
              <a:t> </a:t>
            </a:r>
            <a:r>
              <a:rPr lang="nl-NL" dirty="0" err="1"/>
              <a:t>able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participate</a:t>
            </a:r>
            <a:r>
              <a:rPr lang="nl-NL" dirty="0"/>
              <a:t> in society on </a:t>
            </a:r>
            <a:r>
              <a:rPr lang="nl-NL" dirty="0" err="1"/>
              <a:t>equity</a:t>
            </a:r>
            <a:r>
              <a:rPr lang="nl-NL" dirty="0"/>
              <a:t>.</a:t>
            </a:r>
          </a:p>
          <a:p>
            <a:pPr algn="just"/>
            <a:r>
              <a:rPr lang="nl-NL" dirty="0"/>
              <a:t>The details of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Social</a:t>
            </a:r>
            <a:r>
              <a:rPr lang="nl-NL" dirty="0"/>
              <a:t> Support Act are </a:t>
            </a:r>
            <a:r>
              <a:rPr lang="nl-NL" dirty="0" err="1"/>
              <a:t>summarized</a:t>
            </a:r>
            <a:r>
              <a:rPr lang="nl-NL" dirty="0"/>
              <a:t> in 42 A4 pages.</a:t>
            </a:r>
          </a:p>
          <a:p>
            <a:pPr algn="just"/>
            <a:endParaRPr lang="nl-NL" dirty="0"/>
          </a:p>
        </p:txBody>
      </p:sp>
      <p:sp>
        <p:nvSpPr>
          <p:cNvPr id="5" name="Rechthoek 4"/>
          <p:cNvSpPr/>
          <p:nvPr/>
        </p:nvSpPr>
        <p:spPr>
          <a:xfrm>
            <a:off x="2921327" y="4543586"/>
            <a:ext cx="60967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€1,9 </a:t>
            </a:r>
            <a:r>
              <a:rPr lang="nl-NL" sz="5400" b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million</a:t>
            </a:r>
            <a:r>
              <a:rPr lang="nl-NL" sz="5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per </a:t>
            </a:r>
            <a:r>
              <a:rPr lang="nl-NL" sz="5400" b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year</a:t>
            </a:r>
            <a:endParaRPr lang="nl-NL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34847490"/>
      </p:ext>
    </p:extLst>
  </p:cSld>
  <p:clrMapOvr>
    <a:masterClrMapping/>
  </p:clrMapOvr>
</p:sld>
</file>

<file path=ppt/theme/theme1.xml><?xml version="1.0" encoding="utf-8"?>
<a:theme xmlns:a="http://schemas.openxmlformats.org/drawingml/2006/main" name="Terugblik">
  <a:themeElements>
    <a:clrScheme name="Terugblik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Terugblik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rugblik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100</TotalTime>
  <Words>182</Words>
  <Application>Microsoft Office PowerPoint</Application>
  <PresentationFormat>Širokozaslonsko</PresentationFormat>
  <Paragraphs>27</Paragraphs>
  <Slides>4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4</vt:i4>
      </vt:variant>
    </vt:vector>
  </HeadingPairs>
  <TitlesOfParts>
    <vt:vector size="8" baseType="lpstr">
      <vt:lpstr>Arial Narrow</vt:lpstr>
      <vt:lpstr>Calibri</vt:lpstr>
      <vt:lpstr>Calibri Light</vt:lpstr>
      <vt:lpstr>Terugblik</vt:lpstr>
      <vt:lpstr>Meerssen / Netherlands Juniors for seniors ageing</vt:lpstr>
      <vt:lpstr>Meerssen (19.110 inhabitants)</vt:lpstr>
      <vt:lpstr>SERVICES AND CARE FOR ELDERLY PEOPLE</vt:lpstr>
      <vt:lpstr>SOCIAL SUPPORT ACT (since 2008) Called WMO (Law Social Care)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Meerssen / Netherlands Juniors for seniors ageing</dc:title>
  <dc:creator>Wil Schrijnemaekers</dc:creator>
  <cp:lastModifiedBy>Miha</cp:lastModifiedBy>
  <cp:revision>13</cp:revision>
  <dcterms:created xsi:type="dcterms:W3CDTF">2020-03-05T17:00:36Z</dcterms:created>
  <dcterms:modified xsi:type="dcterms:W3CDTF">2020-09-03T06:08:49Z</dcterms:modified>
</cp:coreProperties>
</file>