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4" r:id="rId7"/>
    <p:sldId id="265" r:id="rId8"/>
    <p:sldId id="266" r:id="rId9"/>
    <p:sldId id="267" r:id="rId10"/>
    <p:sldId id="270" r:id="rId11"/>
    <p:sldId id="271" r:id="rId12"/>
    <p:sldId id="288" r:id="rId13"/>
    <p:sldId id="272" r:id="rId14"/>
    <p:sldId id="273" r:id="rId15"/>
    <p:sldId id="274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287" r:id="rId26"/>
    <p:sldId id="291" r:id="rId27"/>
    <p:sldId id="282" r:id="rId28"/>
    <p:sldId id="283" r:id="rId29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DB43"/>
    <a:srgbClr val="FF00FF"/>
    <a:srgbClr val="EEA512"/>
    <a:srgbClr val="23DD42"/>
    <a:srgbClr val="FF3399"/>
    <a:srgbClr val="6600FF"/>
    <a:srgbClr val="00FF00"/>
    <a:srgbClr val="81D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74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Kliknite, da 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37990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4135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732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47522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2488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985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964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6279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214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31021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107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8C0FE-1E2D-4000-A026-6071882DEB20}" type="datetimeFigureOut">
              <a:rPr lang="sl-SI" smtClean="0"/>
              <a:pPr/>
              <a:t>3. 09. 2020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D4A1B-16F0-4392-9214-D3990F44120E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4737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178040" y="1623060"/>
            <a:ext cx="4591928" cy="5234940"/>
          </a:xfrm>
        </p:spPr>
        <p:txBody>
          <a:bodyPr>
            <a:normAutofit fontScale="90000"/>
          </a:bodyPr>
          <a:lstStyle/>
          <a:p>
            <a:pPr algn="l"/>
            <a: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JUNIORS </a:t>
            </a:r>
            <a:r>
              <a:rPr lang="sl-SI" sz="3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SENIORS</a:t>
            </a:r>
            <a:b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AGING</a:t>
            </a:r>
            <a:br>
              <a:rPr lang="sl-SI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3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aging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Program </a:t>
            </a:r>
            <a:r>
              <a:rPr lang="sl-SI" sz="33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l-SI" sz="33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Škofja Loka </a:t>
            </a:r>
            <a: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mag. Miha Ješe, </a:t>
            </a:r>
            <a:b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Municipality</a:t>
            </a: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Škofja Loka</a:t>
            </a:r>
            <a:b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l-SI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l-SI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Škofja Loka,  </a:t>
            </a:r>
            <a:r>
              <a:rPr lang="sl-SI" sz="20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Slovenia</a:t>
            </a:r>
            <a:r>
              <a:rPr lang="sl-SI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September 2020</a:t>
            </a:r>
            <a:r>
              <a:rPr lang="sl-SI" sz="2400" b="1" dirty="0" smtClean="0">
                <a:solidFill>
                  <a:srgbClr val="FF0000"/>
                </a:solidFill>
              </a:rPr>
              <a:t>		</a:t>
            </a:r>
            <a:endParaRPr lang="sl-SI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20" y="1381760"/>
            <a:ext cx="6427125" cy="514096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2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1655299" y="2214097"/>
            <a:ext cx="8733692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OBJECTIVE OF THE PROGRAMME</a:t>
            </a:r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endParaRPr lang="sl-SI" sz="1400" dirty="0" smtClean="0"/>
          </a:p>
          <a:p>
            <a:pPr algn="ctr"/>
            <a:r>
              <a:rPr lang="sl-SI" sz="2800" b="1" dirty="0" err="1" smtClean="0">
                <a:solidFill>
                  <a:srgbClr val="FF0000"/>
                </a:solidFill>
              </a:rPr>
              <a:t>High</a:t>
            </a:r>
            <a:r>
              <a:rPr lang="sl-SI" sz="2800" b="1" dirty="0" smtClean="0">
                <a:solidFill>
                  <a:srgbClr val="FF0000"/>
                </a:solidFill>
              </a:rPr>
              <a:t>-</a:t>
            </a:r>
            <a:r>
              <a:rPr lang="sl-SI" sz="2800" b="1" dirty="0" err="1" smtClean="0">
                <a:solidFill>
                  <a:srgbClr val="FF0000"/>
                </a:solidFill>
              </a:rPr>
              <a:t>quality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maintenance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of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the</a:t>
            </a:r>
            <a:r>
              <a:rPr lang="sl-SI" sz="2800" b="1" dirty="0" smtClean="0">
                <a:solidFill>
                  <a:srgbClr val="FF0000"/>
                </a:solidFill>
              </a:rPr>
              <a:t> age </a:t>
            </a:r>
            <a:r>
              <a:rPr lang="sl-SI" sz="2800" b="1" dirty="0" err="1" smtClean="0">
                <a:solidFill>
                  <a:srgbClr val="FF0000"/>
                </a:solidFill>
              </a:rPr>
              <a:t>of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all</a:t>
            </a:r>
            <a:r>
              <a:rPr lang="sl-SI" sz="2800" b="1" dirty="0" smtClean="0">
                <a:solidFill>
                  <a:srgbClr val="FF0000"/>
                </a:solidFill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</a:rPr>
              <a:t>citizens</a:t>
            </a:r>
            <a:endParaRPr lang="sl-SI" sz="2800" b="1" dirty="0" smtClean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lang="sl-SI" sz="1400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sl-SI" sz="1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2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1430215" y="1512276"/>
            <a:ext cx="9308123" cy="4331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1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					</a:t>
            </a:r>
            <a:r>
              <a:rPr lang="sl-SI" sz="1100" dirty="0" smtClean="0"/>
              <a:t> </a:t>
            </a:r>
            <a:r>
              <a:rPr lang="sl-SI" sz="3600" b="1" dirty="0" smtClean="0">
                <a:solidFill>
                  <a:srgbClr val="FF0000"/>
                </a:solidFill>
              </a:rPr>
              <a:t>CHALLENGES</a:t>
            </a:r>
          </a:p>
          <a:p>
            <a:endParaRPr lang="sl-SI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Overview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situation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facilities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municipalities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sl-SI" sz="11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</a:p>
          <a:p>
            <a:pPr>
              <a:spcAft>
                <a:spcPts val="600"/>
              </a:spcAft>
            </a:pPr>
            <a:endParaRPr lang="sl-SI" sz="11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sl-SI" sz="105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sl-SI" dirty="0">
              <a:solidFill>
                <a:srgbClr val="FF0000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2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288758" y="1987826"/>
            <a:ext cx="11504657" cy="2654512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kumimoji="0" lang="sl-SI" sz="1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   	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Population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pyramid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									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municipality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Škofja 								Loka,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</a:t>
            </a:r>
          </a:p>
          <a:p>
            <a:pPr>
              <a:spcBef>
                <a:spcPts val="600"/>
              </a:spcBef>
              <a:defRPr/>
            </a:pPr>
            <a:r>
              <a:rPr kumimoji="0" lang="sl-SI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   	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1.1.2017</a:t>
            </a:r>
          </a:p>
        </p:txBody>
      </p:sp>
      <p:pic>
        <p:nvPicPr>
          <p:cNvPr id="4" name="Picture 26" descr="Macintosh HD:Users:anjafilippini:Desktop:Untitle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55" y="1571818"/>
            <a:ext cx="6576646" cy="465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5"/>
          <p:cNvPicPr/>
          <p:nvPr/>
        </p:nvPicPr>
        <p:blipFill rotWithShape="1">
          <a:blip r:embed="rId2" cstate="print"/>
          <a:srcRect t="5844"/>
          <a:stretch/>
        </p:blipFill>
        <p:spPr bwMode="auto">
          <a:xfrm>
            <a:off x="1389923" y="1446703"/>
            <a:ext cx="9460523" cy="39272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798443" y="2191026"/>
            <a:ext cx="10643484" cy="3932328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i="1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600" b="0" i="1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>
              <a:defRPr/>
            </a:pP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Growth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number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65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years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municipality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Škofja Loka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8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418392" y="1753869"/>
            <a:ext cx="1135157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STRENGHTS</a:t>
            </a:r>
          </a:p>
          <a:p>
            <a:pPr lvl="0"/>
            <a:endParaRPr lang="sl-SI" sz="16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Diverse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experienced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providers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public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civil, business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diversity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existing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programmes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various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target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Reach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diverse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recreational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offer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Good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attendance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existing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programs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A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broad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base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Retrieved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cooperation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		                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Maintain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upgrade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quality</a:t>
            </a:r>
            <a:endParaRPr lang="sl-SI" sz="2800" b="1" dirty="0" smtClean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00B0F0"/>
                </a:solidFill>
              </a:rPr>
              <a:t>					</a:t>
            </a:r>
            <a:endParaRPr lang="sl-SI" sz="2400" dirty="0">
              <a:solidFill>
                <a:srgbClr val="23DD42"/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598595"/>
            <a:ext cx="11502189" cy="453590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2400" b="1" dirty="0" smtClean="0">
              <a:solidFill>
                <a:srgbClr val="00B0F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WEAKNESSES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kumimoji="0" lang="sl-SI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overlap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programs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Queues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installation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a home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help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at home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Certain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are not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included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common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life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is no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-up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Missing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spaces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activities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Inadequate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access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medical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centre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is no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offerings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maintenance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House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shopping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..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It is not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suitable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					 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Avoid</a:t>
            </a: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develop</a:t>
            </a:r>
            <a:endParaRPr lang="sl-SI" sz="2800" b="1" dirty="0" smtClean="0">
              <a:solidFill>
                <a:srgbClr val="23DD4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	</a:t>
            </a:r>
            <a:endParaRPr kumimoji="0" lang="sl-SI" sz="2800" b="0" i="0" u="none" strike="noStrike" kern="1200" cap="none" spc="0" normalizeH="0" baseline="0" noProof="0" dirty="0">
              <a:ln>
                <a:noFill/>
              </a:ln>
              <a:solidFill>
                <a:srgbClr val="25DB43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226717"/>
            <a:ext cx="11562348" cy="51464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>
              <a:defRPr/>
            </a:pPr>
            <a:r>
              <a:rPr lang="sl-SI" sz="2400" b="1" dirty="0" smtClean="0">
                <a:solidFill>
                  <a:srgbClr val="00B0F0"/>
                </a:solidFill>
              </a:rPr>
              <a:t>	</a:t>
            </a:r>
          </a:p>
          <a:p>
            <a:pPr>
              <a:defRPr/>
            </a:pPr>
            <a:endParaRPr lang="sl-SI" sz="2400" b="1" dirty="0" smtClean="0">
              <a:solidFill>
                <a:srgbClr val="00B0F0"/>
              </a:solidFill>
            </a:endParaRPr>
          </a:p>
          <a:p>
            <a:pPr>
              <a:defRPr/>
            </a:pPr>
            <a:endParaRPr lang="sl-SI" sz="2400" b="1" dirty="0" smtClean="0">
              <a:solidFill>
                <a:srgbClr val="00B0F0"/>
              </a:solidFill>
            </a:endParaRPr>
          </a:p>
          <a:p>
            <a:pPr>
              <a:defRPr/>
            </a:pPr>
            <a:r>
              <a:rPr lang="sl-SI" sz="2400" b="1" dirty="0" smtClean="0">
                <a:solidFill>
                  <a:srgbClr val="00B0F0"/>
                </a:solidFill>
              </a:rPr>
              <a:t>	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OPPORTUNITIES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interest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attendants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participation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Coordination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one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place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at a distance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communication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Organisation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Center -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daily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meeting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point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Entrepreneurial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opportunities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Solidarity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 transfer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knowledge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between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generations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Employment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program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more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active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construction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protected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development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	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common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							To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encourage</a:t>
            </a: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develop</a:t>
            </a:r>
            <a:endParaRPr lang="sl-SI" sz="2800" b="1" dirty="0" smtClean="0">
              <a:solidFill>
                <a:srgbClr val="23DD4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sl-SI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b="1" dirty="0" smtClean="0">
                <a:solidFill>
                  <a:schemeClr val="tx1">
                    <a:tint val="75000"/>
                  </a:schemeClr>
                </a:solidFill>
              </a:rPr>
              <a:t>								</a:t>
            </a:r>
            <a:endParaRPr kumimoji="0" lang="sl-SI" sz="2800" b="0" i="0" u="none" strike="noStrike" kern="1200" cap="none" spc="0" normalizeH="0" baseline="0" noProof="0" dirty="0">
              <a:ln>
                <a:noFill/>
              </a:ln>
              <a:solidFill>
                <a:srgbClr val="23DD42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434792"/>
            <a:ext cx="11526253" cy="449320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2400" b="1" dirty="0" smtClean="0">
                <a:solidFill>
                  <a:srgbClr val="00B0F0"/>
                </a:solidFill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THREATS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kumimoji="0" lang="sl-SI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(Not)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getting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qualified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staff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assisted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living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nursing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including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number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dementia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unwillingness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neighbourhood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Low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pensions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increasing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poverty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among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Social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exclusion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segment</a:t>
            </a: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Ensuring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affordability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provision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financial</a:t>
            </a:r>
            <a:r>
              <a:rPr lang="sl-SI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resources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								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Reduce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adjust</a:t>
            </a:r>
            <a:endParaRPr lang="sl-SI" sz="2800" b="1" dirty="0" smtClean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3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302712"/>
            <a:ext cx="11351576" cy="520984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6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endParaRPr kumimoji="0" lang="sl-SI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lang="sl-SI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TOPICS</a:t>
            </a: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Olderly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are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active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part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local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ambient</a:t>
            </a:r>
            <a:r>
              <a:rPr lang="sl-SI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sz="24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2025</a:t>
            </a:r>
            <a:r>
              <a:rPr lang="sl-SI" sz="2400" dirty="0" smtClean="0"/>
              <a:t>                       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80% of the elderly are involved in various activities, in particular encourage men 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   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those who 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 not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activ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dirty="0" smtClean="0"/>
              <a:t>                            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are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included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society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dirty="0" smtClean="0"/>
              <a:t>                                  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70%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are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capable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internet in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everydays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life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                                    Škofja Loka is test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area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1000" dirty="0" smtClean="0">
                <a:latin typeface="Arial" pitchFamily="34" charset="0"/>
                <a:cs typeface="Arial" pitchFamily="34" charset="0"/>
              </a:rPr>
              <a:t>                               </a:t>
            </a:r>
          </a:p>
          <a:p>
            <a:r>
              <a:rPr lang="sl-SI" sz="2400" dirty="0" smtClean="0"/>
              <a:t>                             </a:t>
            </a:r>
            <a:r>
              <a:rPr lang="en-US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3. Accessible are a variety of public and private </a:t>
            </a:r>
            <a:r>
              <a:rPr lang="sl-SI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b="1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ervices</a:t>
            </a:r>
            <a:r>
              <a:rPr lang="en-US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			      </a:t>
            </a:r>
            <a:r>
              <a:rPr lang="en-US" sz="24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provided to support the elderly </a:t>
            </a:r>
            <a:endParaRPr lang="sl-SI" sz="2400" dirty="0" smtClean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dirty="0" smtClean="0"/>
              <a:t>                                  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Solution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shortest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time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possible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accommodation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assistance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			       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transport </a:t>
            </a:r>
            <a:endParaRPr lang="sl-SI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1000" dirty="0" smtClean="0">
                <a:latin typeface="Arial" pitchFamily="34" charset="0"/>
                <a:cs typeface="Arial" pitchFamily="34" charset="0"/>
              </a:rPr>
              <a:t>                               </a:t>
            </a:r>
          </a:p>
          <a:p>
            <a:r>
              <a:rPr lang="sl-SI" sz="2400" dirty="0" smtClean="0"/>
              <a:t>                             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co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work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co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sl-SI" sz="2400" b="1" dirty="0" err="1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sl-SI" sz="2400" b="1" dirty="0" smtClean="0">
                <a:solidFill>
                  <a:srgbClr val="6600FF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sl-SI" sz="2400" dirty="0" smtClean="0">
              <a:solidFill>
                <a:srgbClr val="66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dirty="0" smtClean="0"/>
              <a:t>                                 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Increasing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number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volunteers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+ 5%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year</a:t>
            </a:r>
            <a:r>
              <a:rPr lang="sl-SI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l-SI" sz="24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  <a:endParaRPr kumimoji="0" lang="sl-SI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  <a:r>
              <a:rPr lang="sl-SI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kumimoji="0" lang="sl-SI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12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	</a:t>
            </a: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4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1" y="1465385"/>
            <a:ext cx="11325663" cy="436098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</a:p>
          <a:p>
            <a:endParaRPr lang="sl-SI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endParaRPr lang="sl-SI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Basic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endParaRPr lang="sl-SI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1.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Information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advice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motivation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2.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cooperation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3.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social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human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contacts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4.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Recreation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healthy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lifestyle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5.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Lifelong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education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literacy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6.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volunteering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7. Social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assisted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living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social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8.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600" b="1" i="0" u="none" strike="noStrike" kern="120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6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320800"/>
            <a:ext cx="11351576" cy="506984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</a:t>
            </a: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sl-SI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Information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counseling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motivation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000" dirty="0" smtClean="0">
                <a:latin typeface="Arial" pitchFamily="34" charset="0"/>
                <a:cs typeface="Arial" pitchFamily="34" charset="0"/>
              </a:rPr>
              <a:t>         	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A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State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local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Web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portal: e-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info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point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seniors</a:t>
            </a:r>
            <a:endParaRPr lang="sl-SI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Advisory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Coordination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Office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Offer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premises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municipality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or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parts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them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activity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municipal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calls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governmental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organizations</a:t>
            </a:r>
            <a:endParaRPr lang="sl-SI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2400" b="1" dirty="0" smtClean="0">
              <a:solidFill>
                <a:srgbClr val="FF33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Already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knowledge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be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able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go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somewhere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is 	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sometimes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enough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replace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physical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attendance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6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3" y="1434792"/>
            <a:ext cx="11351576" cy="438985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cooperation</a:t>
            </a:r>
            <a:endParaRPr lang="sl-SI" sz="3600" dirty="0" smtClean="0">
              <a:solidFill>
                <a:srgbClr val="EEA512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sl-SI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Intergenerational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assotiations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Center</a:t>
            </a:r>
          </a:p>
          <a:p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aim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substantive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two-way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cooperation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between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generations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various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institutions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public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non-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governmental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sl-SI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Only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through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cooperation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ll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achieve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our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goals</a:t>
            </a:r>
            <a:endParaRPr lang="sl-SI" sz="2800" b="1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Only through cooperation we achieve</a:t>
            </a:r>
            <a:endParaRPr kumimoji="0" lang="sl-SI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1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275347"/>
            <a:ext cx="11458648" cy="4797207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Culture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social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human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contacts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self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help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aim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targeting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less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active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various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cultural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social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activities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dementia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/>
              <a:t>	</a:t>
            </a:r>
          </a:p>
          <a:p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can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't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live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from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fridge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policies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invoices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crossword</a:t>
            </a:r>
            <a:r>
              <a:rPr lang="sl-SI" sz="24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puzzles</a:t>
            </a: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						</a:t>
            </a:r>
            <a:r>
              <a:rPr kumimoji="0" lang="sl-SI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Antoine</a:t>
            </a: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de </a:t>
            </a:r>
            <a:r>
              <a:rPr kumimoji="0" lang="sl-SI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Saint</a:t>
            </a: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sl-SI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Exupery</a:t>
            </a: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6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418392" y="1275347"/>
            <a:ext cx="11641528" cy="440188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sl-SI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Recreation</a:t>
            </a:r>
            <a:r>
              <a:rPr lang="sl-SI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healthy</a:t>
            </a:r>
            <a:r>
              <a:rPr lang="sl-SI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lifestyle</a:t>
            </a:r>
            <a:endParaRPr lang="sl-SI" sz="36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New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programmes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adapted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exercise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Extension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existing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workout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Sports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areas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organize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gardens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b="1" dirty="0" smtClean="0">
              <a:latin typeface="Arial" pitchFamily="34" charset="0"/>
              <a:cs typeface="Arial" pitchFamily="34" charset="0"/>
            </a:endParaRPr>
          </a:p>
          <a:p>
            <a:endParaRPr lang="sl-SI" sz="1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Give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each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chance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most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beautiful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your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life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Mark Twain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sp>
        <p:nvSpPr>
          <p:cNvPr id="5" name="Označba mesta besedila 2"/>
          <p:cNvSpPr txBox="1">
            <a:spLocks/>
          </p:cNvSpPr>
          <p:nvPr/>
        </p:nvSpPr>
        <p:spPr>
          <a:xfrm>
            <a:off x="246185" y="1434792"/>
            <a:ext cx="11609948" cy="453850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Lifelong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education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3600" b="1" dirty="0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23DD42"/>
                </a:solidFill>
                <a:latin typeface="Arial" pitchFamily="34" charset="0"/>
                <a:cs typeface="Arial" pitchFamily="34" charset="0"/>
              </a:rPr>
              <a:t>literacy</a:t>
            </a:r>
            <a:endParaRPr lang="sl-SI" sz="3600" dirty="0" smtClean="0">
              <a:solidFill>
                <a:srgbClr val="23DD42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Content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coordination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between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providers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New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approaches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education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Training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volunteers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order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Exchange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good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practices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sl-SI" sz="2800" b="1" dirty="0" smtClean="0"/>
          </a:p>
          <a:p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never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too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old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not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being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able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learn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something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new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37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sp>
        <p:nvSpPr>
          <p:cNvPr id="3" name="Označba mesta besedila 2"/>
          <p:cNvSpPr txBox="1">
            <a:spLocks/>
          </p:cNvSpPr>
          <p:nvPr/>
        </p:nvSpPr>
        <p:spPr>
          <a:xfrm>
            <a:off x="324852" y="1287379"/>
            <a:ext cx="11550315" cy="438985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6.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Employment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4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volunteering</a:t>
            </a:r>
            <a:endParaRPr lang="sl-SI" sz="34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sl-SI" sz="1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Occasional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partial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employment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program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preparation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active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retirement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Promoting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volunteering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among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all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generations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b="1" dirty="0" smtClean="0"/>
          </a:p>
          <a:p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getting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when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give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others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8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277652" y="1263316"/>
            <a:ext cx="11538284" cy="4413916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7.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at home</a:t>
            </a:r>
            <a:endParaRPr lang="sl-SI" sz="3600" dirty="0" smtClean="0">
              <a:solidFill>
                <a:srgbClr val="EEA512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expansion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assistance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at home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Social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service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care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Visits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volunteers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b="1" dirty="0" smtClean="0"/>
              <a:t>	</a:t>
            </a:r>
          </a:p>
          <a:p>
            <a:endParaRPr lang="sl-SI" sz="2800" b="1" dirty="0" smtClean="0"/>
          </a:p>
          <a:p>
            <a:r>
              <a:rPr lang="sl-SI" sz="2800" b="1" dirty="0" smtClean="0">
                <a:solidFill>
                  <a:srgbClr val="FF00FF"/>
                </a:solidFill>
              </a:rPr>
              <a:t>					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friend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is one soul in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bodies</a:t>
            </a:r>
            <a:r>
              <a:rPr lang="sl-SI" sz="2800" dirty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									</a:t>
            </a:r>
            <a:r>
              <a:rPr kumimoji="0" lang="sl-SI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Aristotel</a:t>
            </a:r>
            <a:endParaRPr kumimoji="0" lang="sl-SI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92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253589" y="1251900"/>
            <a:ext cx="11550316" cy="455996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8.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Institutional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36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capacity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installation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accent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Department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dementia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Widening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scope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daily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temporary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care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b="1" dirty="0" smtClean="0"/>
          </a:p>
          <a:p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Advanced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age to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survive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as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close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to home 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0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418392" y="1434792"/>
            <a:ext cx="11351576" cy="524266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Support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measures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1.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sl-SI" sz="28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sl-SI" sz="2800" b="1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latin typeface="Arial" pitchFamily="34" charset="0"/>
                <a:cs typeface="Arial" pitchFamily="34" charset="0"/>
              </a:rPr>
              <a:t>state</a:t>
            </a:r>
            <a:r>
              <a:rPr lang="sl-SI" sz="2800" b="1" dirty="0" smtClean="0">
                <a:latin typeface="Arial" pitchFamily="34" charset="0"/>
                <a:cs typeface="Arial" pitchFamily="34" charset="0"/>
              </a:rPr>
              <a:t>)</a:t>
            </a:r>
            <a:endParaRPr lang="sl-SI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sl-SI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sl-SI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sl-SI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Judenburg,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March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2021</a:t>
            </a: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3.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Residence</a:t>
            </a: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sheltered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housing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etc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.)</a:t>
            </a: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Škofja Loka,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May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2021</a:t>
            </a: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4.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literacy</a:t>
            </a:r>
            <a:endParaRPr lang="sl-SI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Koszeg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August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2021</a:t>
            </a:r>
          </a:p>
          <a:p>
            <a:pPr>
              <a:lnSpc>
                <a:spcPct val="150000"/>
              </a:lnSpc>
            </a:pPr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288758" y="1275347"/>
            <a:ext cx="11598442" cy="440188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prevention</a:t>
            </a:r>
            <a:endParaRPr lang="sl-SI" sz="3600" dirty="0" smtClean="0">
              <a:solidFill>
                <a:srgbClr val="EEA512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Affordable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highly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recommended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home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service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Promote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health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at a distance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Ensure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sufficient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capacity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programmes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Prevention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seniors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b="1" dirty="0" smtClean="0"/>
          </a:p>
          <a:p>
            <a:pPr algn="r"/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Healthy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thousands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desire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ill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one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just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one 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4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5" name="Označba mesta besedila 2"/>
          <p:cNvSpPr txBox="1">
            <a:spLocks/>
          </p:cNvSpPr>
          <p:nvPr/>
        </p:nvSpPr>
        <p:spPr>
          <a:xfrm>
            <a:off x="300788" y="1287379"/>
            <a:ext cx="11538285" cy="491911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sl-SI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New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forms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residence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local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area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construction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housing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Increase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supply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suitable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small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flats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establishment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community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Promoting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migration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people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from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excessive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housing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residential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houses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small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rented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flats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at a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suitable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location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Holiday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homes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international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exchange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28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Home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sweet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home,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take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that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everyone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has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96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sp>
        <p:nvSpPr>
          <p:cNvPr id="4" name="Označba mesta besedila 2"/>
          <p:cNvSpPr txBox="1">
            <a:spLocks/>
          </p:cNvSpPr>
          <p:nvPr/>
        </p:nvSpPr>
        <p:spPr>
          <a:xfrm>
            <a:off x="240632" y="1275347"/>
            <a:ext cx="11610473" cy="440188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Digital</a:t>
            </a:r>
            <a:r>
              <a:rPr lang="sl-SI" sz="3600" b="1" dirty="0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EEA512"/>
                </a:solidFill>
                <a:latin typeface="Arial" pitchFamily="34" charset="0"/>
                <a:cs typeface="Arial" pitchFamily="34" charset="0"/>
              </a:rPr>
              <a:t>literacy</a:t>
            </a:r>
            <a:endParaRPr lang="sl-SI" sz="3600" dirty="0" smtClean="0">
              <a:solidFill>
                <a:srgbClr val="EEA512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older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University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3 age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Young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Voluntary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associations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Formal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educational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institutions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local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community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national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authorities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b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Everyone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has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right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computer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literacy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besedila 2"/>
          <p:cNvSpPr txBox="1">
            <a:spLocks/>
          </p:cNvSpPr>
          <p:nvPr/>
        </p:nvSpPr>
        <p:spPr>
          <a:xfrm>
            <a:off x="217772" y="1481087"/>
            <a:ext cx="11610473" cy="440188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4. Transport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services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Safe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footpaths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cycle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routes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Elimination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barriers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Branched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urban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passenger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transport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Development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various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forms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transport</a:t>
            </a:r>
          </a:p>
          <a:p>
            <a:pPr>
              <a:lnSpc>
                <a:spcPct val="150000"/>
              </a:lnSpc>
            </a:pP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Accessibility</a:t>
            </a:r>
            <a:r>
              <a:rPr lang="sl-SI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4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strategy</a:t>
            </a:r>
            <a:endParaRPr lang="sl-SI" sz="2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b="1" dirty="0" smtClean="0"/>
          </a:p>
          <a:p>
            <a:pPr algn="r"/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take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safe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routes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without</a:t>
            </a:r>
            <a:r>
              <a:rPr lang="sl-SI" sz="2800" b="1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barriers</a:t>
            </a:r>
            <a:endParaRPr lang="sl-SI" sz="2800" dirty="0" smtClean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5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1359877" y="844062"/>
            <a:ext cx="9706708" cy="463061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endParaRPr lang="sl-SI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New </a:t>
            </a:r>
            <a:r>
              <a:rPr lang="sl-SI" sz="3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challenges</a:t>
            </a:r>
            <a:endParaRPr lang="sl-SI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sl-SI" sz="3600" dirty="0" smtClean="0"/>
          </a:p>
          <a:p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creation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centralised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information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service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elderly</a:t>
            </a:r>
            <a:endParaRPr lang="sl-SI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l-SI" sz="1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Organisation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programmes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special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needs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sl-SI" sz="1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carry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out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program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municipalities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should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get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ferom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State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financing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on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level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accordance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law</a:t>
            </a:r>
            <a:endParaRPr lang="sl-SI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  <p:sp>
        <p:nvSpPr>
          <p:cNvPr id="5" name="Označba mesta besedila 2"/>
          <p:cNvSpPr txBox="1">
            <a:spLocks/>
          </p:cNvSpPr>
          <p:nvPr/>
        </p:nvSpPr>
        <p:spPr>
          <a:xfrm>
            <a:off x="418391" y="1477107"/>
            <a:ext cx="11351577" cy="44905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	</a:t>
            </a:r>
            <a:r>
              <a:rPr kumimoji="0" lang="sl-SI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Final</a:t>
            </a:r>
            <a:r>
              <a:rPr kumimoji="0" lang="sl-SI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sl-SI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conclusions</a:t>
            </a:r>
            <a:r>
              <a:rPr kumimoji="0" lang="sl-SI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sl-SI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and</a:t>
            </a:r>
            <a:r>
              <a:rPr kumimoji="0" lang="sl-SI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sl-SI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report</a:t>
            </a:r>
            <a:endParaRPr kumimoji="0" lang="sl-SI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32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sl-SI" sz="3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Bad</a:t>
            </a:r>
            <a:r>
              <a:rPr lang="sl-SI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3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Kotzting</a:t>
            </a:r>
            <a:r>
              <a:rPr lang="sl-SI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3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October</a:t>
            </a:r>
            <a:r>
              <a:rPr lang="sl-SI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2021</a:t>
            </a:r>
            <a:endParaRPr kumimoji="0" lang="sl-SI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5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/>
          <p:cNvSpPr txBox="1">
            <a:spLocks/>
          </p:cNvSpPr>
          <p:nvPr/>
        </p:nvSpPr>
        <p:spPr>
          <a:xfrm>
            <a:off x="300789" y="1477107"/>
            <a:ext cx="11550316" cy="44905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LONG TIME ACTIVE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LONG TIME USEFUL</a:t>
            </a:r>
          </a:p>
          <a:p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 A LONG TIME TO HELP ALL GENERATIONS</a:t>
            </a:r>
          </a:p>
          <a:p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LONG TIME HAPPY</a:t>
            </a:r>
          </a:p>
          <a:p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best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possible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measures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elderly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shall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developed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with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greater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satisfaction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they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ll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benefit</a:t>
            </a:r>
            <a:r>
              <a:rPr lang="sl-SI" sz="28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 us </a:t>
            </a:r>
            <a:r>
              <a:rPr lang="sl-SI" sz="2800" b="1" dirty="0" err="1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later</a:t>
            </a:r>
            <a:endParaRPr lang="sl-SI" sz="2800" dirty="0" smtClean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2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6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672" y="116418"/>
            <a:ext cx="3650296" cy="131837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220" y="1"/>
            <a:ext cx="4018451" cy="6085840"/>
          </a:xfrm>
          <a:prstGeom prst="rect">
            <a:avLst/>
          </a:prstGeom>
        </p:spPr>
      </p:pic>
      <p:sp>
        <p:nvSpPr>
          <p:cNvPr id="7" name="Označba mesta besedila 2"/>
          <p:cNvSpPr txBox="1">
            <a:spLocks/>
          </p:cNvSpPr>
          <p:nvPr/>
        </p:nvSpPr>
        <p:spPr>
          <a:xfrm>
            <a:off x="255747" y="3190240"/>
            <a:ext cx="11514221" cy="366776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/>
            <a:endParaRPr lang="sl-SI" sz="2800" b="1" dirty="0" smtClean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sl-SI" sz="2800" b="1" dirty="0">
              <a:solidFill>
                <a:srgbClr val="25DB4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3200" b="1" dirty="0" smtClean="0">
                <a:solidFill>
                  <a:srgbClr val="25DB43"/>
                </a:solidFill>
                <a:latin typeface="Arial" pitchFamily="34" charset="0"/>
                <a:cs typeface="Arial" pitchFamily="34" charset="0"/>
              </a:rPr>
              <a:t>GREEN LOKA,                                             </a:t>
            </a:r>
            <a:r>
              <a:rPr lang="sl-SI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SMART CITY</a:t>
            </a:r>
            <a:endParaRPr lang="sl-SI" sz="32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sl-SI" sz="2800" b="1" dirty="0" smtClean="0">
              <a:latin typeface="Arial" pitchFamily="34" charset="0"/>
              <a:cs typeface="Arial" pitchFamily="34" charset="0"/>
            </a:endParaRPr>
          </a:p>
          <a:p>
            <a:endParaRPr lang="sl-SI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sl-SI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sl-SI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sl-SI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 FOR YOUR ATTENTION</a:t>
            </a:r>
            <a:endParaRPr lang="sl-SI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24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6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2" y="116418"/>
            <a:ext cx="3650296" cy="11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2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10843</TotalTime>
  <Words>126</Words>
  <Application>Microsoft Office PowerPoint</Application>
  <PresentationFormat>Širokozaslonsko</PresentationFormat>
  <Paragraphs>302</Paragraphs>
  <Slides>28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Officeova tema</vt:lpstr>
      <vt:lpstr>  JUNIORS for SENIORS ACTIVE AGING  Example:  The quality of aging  Program of Škofja Loka     mag. Miha Ješe,  Municipality of Škofja Loka   Škofja Loka,  Slovenia, September 2020  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Občina Škofja Loka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Djurdja Balcojkič</dc:creator>
  <cp:lastModifiedBy>Miha</cp:lastModifiedBy>
  <cp:revision>106</cp:revision>
  <dcterms:created xsi:type="dcterms:W3CDTF">2019-03-25T11:30:09Z</dcterms:created>
  <dcterms:modified xsi:type="dcterms:W3CDTF">2020-09-03T06:06:42Z</dcterms:modified>
</cp:coreProperties>
</file>