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o\Desktop\Kopie%20von%20Riedergass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o\Desktop\Kopie%20von%20Riedergass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o\Desktop\Kopie%20von%20Riedergass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sz="2000" dirty="0"/>
              <a:t>Age </a:t>
            </a:r>
            <a:r>
              <a:rPr lang="de-AT" sz="2000" dirty="0" err="1"/>
              <a:t>structure</a:t>
            </a:r>
            <a:r>
              <a:rPr lang="de-AT" sz="2000" dirty="0"/>
              <a:t>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/>
              <a:t>the</a:t>
            </a:r>
            <a:r>
              <a:rPr lang="de-AT" sz="2000" dirty="0"/>
              <a:t> </a:t>
            </a:r>
            <a:r>
              <a:rPr lang="de-AT" sz="2000" dirty="0" err="1"/>
              <a:t>population</a:t>
            </a:r>
            <a:endParaRPr lang="de-AT" sz="2000" dirty="0"/>
          </a:p>
        </c:rich>
      </c:tx>
      <c:layout>
        <c:manualLayout>
          <c:xMode val="edge"/>
          <c:yMode val="edge"/>
          <c:x val="0.14483937845535266"/>
          <c:y val="2.7777728791739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3E-44E4-8F7C-300838349F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3E-44E4-8F7C-300838349F5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93E-44E4-8F7C-300838349F5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93E-44E4-8F7C-300838349F5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93E-44E4-8F7C-300838349F5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Tabelle2!$E$13:$E$17</c:f>
              <c:strCache>
                <c:ptCount val="5"/>
                <c:pt idx="0">
                  <c:v>0-20</c:v>
                </c:pt>
                <c:pt idx="1">
                  <c:v>21-45</c:v>
                </c:pt>
                <c:pt idx="2">
                  <c:v>46-60</c:v>
                </c:pt>
                <c:pt idx="3">
                  <c:v>61-80</c:v>
                </c:pt>
                <c:pt idx="4">
                  <c:v>81+</c:v>
                </c:pt>
              </c:strCache>
            </c:strRef>
          </c:cat>
          <c:val>
            <c:numRef>
              <c:f>Tabelle2!$F$13:$F$17</c:f>
              <c:numCache>
                <c:formatCode>General</c:formatCode>
                <c:ptCount val="5"/>
                <c:pt idx="0">
                  <c:v>1550</c:v>
                </c:pt>
                <c:pt idx="1">
                  <c:v>2742</c:v>
                </c:pt>
                <c:pt idx="2">
                  <c:v>2292</c:v>
                </c:pt>
                <c:pt idx="3">
                  <c:v>2439</c:v>
                </c:pt>
                <c:pt idx="4">
                  <c:v>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93E-44E4-8F7C-300838349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sz="2000"/>
              <a:t>Housing situation of residents over 60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>
        <c:manualLayout>
          <c:layoutTarget val="inner"/>
          <c:xMode val="edge"/>
          <c:yMode val="edge"/>
          <c:x val="7.1222854629504714E-2"/>
          <c:y val="0.10103583426651737"/>
          <c:w val="0.91050921962873432"/>
          <c:h val="0.767179770921691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Tabelle2!$M$7</c:f>
              <c:strCache>
                <c:ptCount val="1"/>
                <c:pt idx="0">
                  <c:v>at home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Tabelle2!$L$8:$L$9</c:f>
              <c:strCache>
                <c:ptCount val="2"/>
                <c:pt idx="0">
                  <c:v>61-80</c:v>
                </c:pt>
                <c:pt idx="1">
                  <c:v>81-96-</c:v>
                </c:pt>
              </c:strCache>
            </c:strRef>
          </c:cat>
          <c:val>
            <c:numRef>
              <c:f>Tabelle2!$M$8:$M$9</c:f>
              <c:numCache>
                <c:formatCode>General</c:formatCode>
                <c:ptCount val="2"/>
                <c:pt idx="0">
                  <c:v>2393</c:v>
                </c:pt>
                <c:pt idx="1">
                  <c:v>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12-4A4D-9357-47039B316F85}"/>
            </c:ext>
          </c:extLst>
        </c:ser>
        <c:ser>
          <c:idx val="1"/>
          <c:order val="1"/>
          <c:tx>
            <c:strRef>
              <c:f>Tabelle2!$N$7</c:f>
              <c:strCache>
                <c:ptCount val="1"/>
                <c:pt idx="0">
                  <c:v>in senior residences / nursing homes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Tabelle2!$L$8:$L$9</c:f>
              <c:strCache>
                <c:ptCount val="2"/>
                <c:pt idx="0">
                  <c:v>61-80</c:v>
                </c:pt>
                <c:pt idx="1">
                  <c:v>81-96-</c:v>
                </c:pt>
              </c:strCache>
            </c:strRef>
          </c:cat>
          <c:val>
            <c:numRef>
              <c:f>Tabelle2!$N$8:$N$9</c:f>
              <c:numCache>
                <c:formatCode>General</c:formatCode>
                <c:ptCount val="2"/>
                <c:pt idx="0">
                  <c:v>46</c:v>
                </c:pt>
                <c:pt idx="1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12-4A4D-9357-47039B316F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29230464"/>
        <c:axId val="629230856"/>
      </c:barChart>
      <c:catAx>
        <c:axId val="62923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629230856"/>
        <c:crosses val="autoZero"/>
        <c:auto val="1"/>
        <c:lblAlgn val="ctr"/>
        <c:lblOffset val="100"/>
        <c:noMultiLvlLbl val="0"/>
      </c:catAx>
      <c:valAx>
        <c:axId val="62923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62923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36070251119E-2"/>
          <c:y val="0.91553530962605034"/>
          <c:w val="0.89999996803512561"/>
          <c:h val="8.44646903739496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sz="2000"/>
              <a:t>Contribution</a:t>
            </a:r>
            <a:r>
              <a:rPr lang="de-AT" sz="2000" baseline="0"/>
              <a:t> to social welfare association</a:t>
            </a:r>
            <a:endParaRPr lang="de-AT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>
                <c:manualLayout>
                  <c:x val="-0.10613328668725373"/>
                  <c:y val="5.3594092391554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0E-4E9F-A20C-BCE859A3E3D0}"/>
                </c:ext>
              </c:extLst>
            </c:dLbl>
            <c:dLbl>
              <c:idx val="4"/>
              <c:layout>
                <c:manualLayout>
                  <c:x val="-1.2614624891514227E-2"/>
                  <c:y val="4.307516121435400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0E-4E9F-A20C-BCE859A3E3D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Tabelle3!$A$1:$A$5</c:f>
              <c:numCache>
                <c:formatCode>General</c:formatCode>
                <c:ptCount val="5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</c:numCache>
            </c:numRef>
          </c:cat>
          <c:val>
            <c:numRef>
              <c:f>Tabelle3!$B$1:$B$5</c:f>
              <c:numCache>
                <c:formatCode>_("€"* #,##0.00_);_("€"* \(#,##0.00\);_("€"* "-"??_);_(@_)</c:formatCode>
                <c:ptCount val="5"/>
                <c:pt idx="0">
                  <c:v>2700000</c:v>
                </c:pt>
                <c:pt idx="1">
                  <c:v>3050000</c:v>
                </c:pt>
                <c:pt idx="2">
                  <c:v>3100000</c:v>
                </c:pt>
                <c:pt idx="3">
                  <c:v>3800000</c:v>
                </c:pt>
                <c:pt idx="4">
                  <c:v>3700000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0E-4E9F-A20C-BCE859A3E3D0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94027920"/>
        <c:axId val="494028704"/>
      </c:lineChart>
      <c:catAx>
        <c:axId val="49402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494028704"/>
        <c:crosses val="autoZero"/>
        <c:auto val="1"/>
        <c:lblAlgn val="ctr"/>
        <c:lblOffset val="100"/>
        <c:noMultiLvlLbl val="0"/>
      </c:catAx>
      <c:valAx>
        <c:axId val="49402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€&quot;* #,##0.00_);_(&quot;€&quot;* \(#,##0.00\);_(&quot;€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494027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597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9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6865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83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87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63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77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47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866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746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18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860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627333"/>
            <a:ext cx="10058400" cy="424176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9/3/2020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449978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24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77"/>
          <a:stretch/>
        </p:blipFill>
        <p:spPr>
          <a:xfrm>
            <a:off x="167163" y="27028"/>
            <a:ext cx="2835810" cy="1294708"/>
          </a:xfrm>
          <a:prstGeom prst="rect">
            <a:avLst/>
          </a:prstGeom>
        </p:spPr>
      </p:pic>
      <p:pic>
        <p:nvPicPr>
          <p:cNvPr id="5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3381" y="282258"/>
            <a:ext cx="2609289" cy="79365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err="1" smtClean="0"/>
              <a:t>Ageing</a:t>
            </a:r>
            <a:r>
              <a:rPr lang="de-AT" dirty="0" smtClean="0"/>
              <a:t> in </a:t>
            </a:r>
            <a:r>
              <a:rPr lang="de-AT" dirty="0"/>
              <a:t>J</a:t>
            </a:r>
            <a:r>
              <a:rPr lang="de-AT" dirty="0" smtClean="0"/>
              <a:t>udenburg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de-AT" dirty="0" smtClean="0"/>
          </a:p>
          <a:p>
            <a:r>
              <a:rPr lang="de-AT" dirty="0" err="1" smtClean="0"/>
              <a:t>Škofja</a:t>
            </a:r>
            <a:r>
              <a:rPr lang="de-AT" dirty="0" smtClean="0"/>
              <a:t> </a:t>
            </a:r>
            <a:r>
              <a:rPr lang="de-AT" dirty="0" err="1" smtClean="0"/>
              <a:t>Loka</a:t>
            </a:r>
            <a:r>
              <a:rPr lang="de-AT" dirty="0" smtClean="0"/>
              <a:t>, 4.9.2020</a:t>
            </a: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782" y="4455620"/>
            <a:ext cx="1129284" cy="130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55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80000"/>
          </a:xfrm>
        </p:spPr>
        <p:txBody>
          <a:bodyPr>
            <a:normAutofit/>
          </a:bodyPr>
          <a:lstStyle/>
          <a:p>
            <a:r>
              <a:rPr lang="de-AT" dirty="0" smtClean="0"/>
              <a:t>Age </a:t>
            </a:r>
            <a:r>
              <a:rPr lang="de-AT" dirty="0" err="1" smtClean="0"/>
              <a:t>structure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</a:t>
            </a:r>
            <a:r>
              <a:rPr lang="de-AT" dirty="0" err="1" smtClean="0"/>
              <a:t>living</a:t>
            </a:r>
            <a:r>
              <a:rPr lang="de-AT" dirty="0" smtClean="0"/>
              <a:t> </a:t>
            </a:r>
            <a:r>
              <a:rPr lang="de-AT" dirty="0" err="1" smtClean="0"/>
              <a:t>situation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140567"/>
              </p:ext>
            </p:extLst>
          </p:nvPr>
        </p:nvGraphicFramePr>
        <p:xfrm>
          <a:off x="123612" y="1722120"/>
          <a:ext cx="4775200" cy="453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123469"/>
              </p:ext>
            </p:extLst>
          </p:nvPr>
        </p:nvGraphicFramePr>
        <p:xfrm>
          <a:off x="5410199" y="1739054"/>
          <a:ext cx="6256868" cy="453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873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2"/>
            <a:ext cx="10058400" cy="1080000"/>
          </a:xfrm>
        </p:spPr>
        <p:txBody>
          <a:bodyPr/>
          <a:lstStyle/>
          <a:p>
            <a:r>
              <a:rPr lang="de-AT" dirty="0" err="1" smtClean="0"/>
              <a:t>Institutions</a:t>
            </a:r>
            <a:r>
              <a:rPr lang="de-AT" dirty="0" smtClean="0"/>
              <a:t> and </a:t>
            </a:r>
            <a:r>
              <a:rPr lang="de-AT" dirty="0" err="1" smtClean="0"/>
              <a:t>offers</a:t>
            </a:r>
            <a:r>
              <a:rPr lang="de-AT" dirty="0" smtClean="0"/>
              <a:t> in </a:t>
            </a:r>
            <a:r>
              <a:rPr lang="de-AT" dirty="0" err="1" smtClean="0"/>
              <a:t>senior</a:t>
            </a:r>
            <a:r>
              <a:rPr lang="de-AT" dirty="0" smtClean="0"/>
              <a:t> care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79" y="1845734"/>
            <a:ext cx="10425853" cy="43920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Red Cross, </a:t>
            </a:r>
            <a:r>
              <a:rPr lang="en-GB" sz="2400" dirty="0" err="1"/>
              <a:t>Volkshilfe</a:t>
            </a:r>
            <a:r>
              <a:rPr lang="en-GB" sz="2400" dirty="0"/>
              <a:t>: provide </a:t>
            </a:r>
            <a:r>
              <a:rPr lang="en-GB" sz="2400" dirty="0" smtClean="0"/>
              <a:t>transport, home </a:t>
            </a:r>
            <a:r>
              <a:rPr lang="en-GB" sz="2400" dirty="0"/>
              <a:t>nursing </a:t>
            </a:r>
            <a:r>
              <a:rPr lang="en-GB" sz="2400" dirty="0" smtClean="0"/>
              <a:t>care and “meals on wheels”</a:t>
            </a:r>
            <a:endParaRPr lang="de-AT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/>
              <a:t>2 nursing </a:t>
            </a:r>
            <a:r>
              <a:rPr lang="en-GB" sz="2400" dirty="0" smtClean="0"/>
              <a:t>homes</a:t>
            </a:r>
            <a:endParaRPr lang="de-AT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 smtClean="0"/>
              <a:t>2 assisted </a:t>
            </a:r>
            <a:r>
              <a:rPr lang="en-GB" sz="2400" dirty="0"/>
              <a:t>living </a:t>
            </a:r>
            <a:r>
              <a:rPr lang="en-GB" sz="2400" dirty="0" smtClean="0"/>
              <a:t>houses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sz="2400" dirty="0" smtClean="0"/>
              <a:t>Special transport service </a:t>
            </a:r>
            <a:r>
              <a:rPr lang="en-GB" sz="2400" dirty="0" err="1" smtClean="0"/>
              <a:t>JuMobil</a:t>
            </a:r>
            <a:r>
              <a:rPr lang="en-GB" sz="2400" dirty="0" smtClean="0"/>
              <a:t>: on-c</a:t>
            </a:r>
            <a:r>
              <a:rPr lang="en-US" sz="2400" dirty="0" smtClean="0"/>
              <a:t>all </a:t>
            </a:r>
            <a:r>
              <a:rPr lang="en-US" sz="2400" dirty="0"/>
              <a:t>bus for people with reduced </a:t>
            </a:r>
            <a:r>
              <a:rPr lang="en-US" sz="2400" dirty="0" smtClean="0"/>
              <a:t>mobility</a:t>
            </a:r>
            <a:r>
              <a:rPr lang="de-AT" sz="2400" dirty="0" smtClean="0"/>
              <a:t> </a:t>
            </a:r>
            <a:endParaRPr lang="de-AT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de-AT" sz="2400" dirty="0" err="1" smtClean="0"/>
              <a:t>Associations</a:t>
            </a:r>
            <a:endParaRPr lang="de-AT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000" dirty="0" err="1"/>
              <a:t>generally</a:t>
            </a:r>
            <a:r>
              <a:rPr lang="de-AT" sz="2000" dirty="0"/>
              <a:t> </a:t>
            </a:r>
            <a:r>
              <a:rPr lang="de-AT" sz="2000" dirty="0" err="1"/>
              <a:t>very</a:t>
            </a:r>
            <a:r>
              <a:rPr lang="de-AT" sz="2000" dirty="0"/>
              <a:t> </a:t>
            </a:r>
            <a:r>
              <a:rPr lang="de-AT" sz="2000" dirty="0" err="1"/>
              <a:t>important</a:t>
            </a:r>
            <a:r>
              <a:rPr lang="de-AT" sz="2000" dirty="0"/>
              <a:t> for </a:t>
            </a:r>
            <a:r>
              <a:rPr lang="de-AT" sz="2000" dirty="0" err="1"/>
              <a:t>social</a:t>
            </a:r>
            <a:r>
              <a:rPr lang="de-AT" sz="2000" dirty="0"/>
              <a:t> </a:t>
            </a:r>
            <a:r>
              <a:rPr lang="de-AT" sz="2000" dirty="0" err="1" smtClean="0"/>
              <a:t>contacts</a:t>
            </a:r>
            <a:r>
              <a:rPr lang="de-AT" sz="2000" dirty="0" smtClean="0"/>
              <a:t>, </a:t>
            </a:r>
            <a:r>
              <a:rPr lang="de-AT" sz="2000" dirty="0" err="1" smtClean="0"/>
              <a:t>have</a:t>
            </a:r>
            <a:r>
              <a:rPr lang="de-AT" sz="2000" dirty="0" smtClean="0"/>
              <a:t> </a:t>
            </a:r>
            <a:r>
              <a:rPr lang="de-AT" sz="2000" dirty="0" err="1" smtClean="0"/>
              <a:t>more</a:t>
            </a:r>
            <a:r>
              <a:rPr lang="de-AT" sz="2000" dirty="0" smtClean="0"/>
              <a:t> </a:t>
            </a:r>
            <a:r>
              <a:rPr lang="de-AT" sz="2000" dirty="0" err="1" smtClean="0"/>
              <a:t>older</a:t>
            </a:r>
            <a:r>
              <a:rPr lang="de-AT" sz="2000" dirty="0" smtClean="0"/>
              <a:t> </a:t>
            </a:r>
            <a:r>
              <a:rPr lang="de-AT" sz="2000" dirty="0" err="1" smtClean="0"/>
              <a:t>members</a:t>
            </a:r>
            <a:endParaRPr lang="de-AT" sz="20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000" dirty="0" smtClean="0"/>
              <a:t>2 </a:t>
            </a:r>
            <a:r>
              <a:rPr lang="de-AT" sz="2000" dirty="0" err="1"/>
              <a:t>senior</a:t>
            </a:r>
            <a:r>
              <a:rPr lang="de-AT" sz="2000" dirty="0"/>
              <a:t> </a:t>
            </a:r>
            <a:r>
              <a:rPr lang="de-AT" sz="2000" dirty="0" err="1" smtClean="0"/>
              <a:t>associations</a:t>
            </a:r>
            <a:endParaRPr lang="de-AT" sz="20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000" dirty="0" smtClean="0"/>
              <a:t>Sports</a:t>
            </a:r>
            <a:r>
              <a:rPr lang="de-AT" sz="2000" dirty="0"/>
              <a:t>, </a:t>
            </a:r>
            <a:r>
              <a:rPr lang="de-AT" sz="2000" dirty="0" err="1"/>
              <a:t>cultural</a:t>
            </a:r>
            <a:r>
              <a:rPr lang="de-AT" sz="2000" dirty="0"/>
              <a:t> </a:t>
            </a:r>
            <a:r>
              <a:rPr lang="de-AT" sz="2000" dirty="0" err="1" smtClean="0"/>
              <a:t>and</a:t>
            </a:r>
            <a:r>
              <a:rPr lang="de-AT" sz="2000" dirty="0" smtClean="0"/>
              <a:t> </a:t>
            </a:r>
            <a:r>
              <a:rPr lang="de-AT" sz="2000" dirty="0" err="1" smtClean="0"/>
              <a:t>health</a:t>
            </a:r>
            <a:r>
              <a:rPr lang="de-AT" sz="2000" dirty="0" smtClean="0"/>
              <a:t> </a:t>
            </a:r>
            <a:r>
              <a:rPr lang="de-AT" sz="2000" dirty="0" err="1" smtClean="0"/>
              <a:t>associations</a:t>
            </a:r>
            <a:endParaRPr lang="de-AT" sz="20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000" dirty="0" smtClean="0"/>
              <a:t>„</a:t>
            </a:r>
            <a:r>
              <a:rPr lang="de-AT" sz="2000" dirty="0" err="1" smtClean="0"/>
              <a:t>Active</a:t>
            </a:r>
            <a:r>
              <a:rPr lang="de-AT" sz="2000" dirty="0" smtClean="0"/>
              <a:t> in </a:t>
            </a:r>
            <a:r>
              <a:rPr lang="de-AT" sz="2000" dirty="0" err="1" smtClean="0"/>
              <a:t>the</a:t>
            </a:r>
            <a:r>
              <a:rPr lang="de-AT" sz="2000" dirty="0" smtClean="0"/>
              <a:t> park“ </a:t>
            </a:r>
            <a:r>
              <a:rPr lang="de-AT" sz="2000" dirty="0" err="1" smtClean="0"/>
              <a:t>project</a:t>
            </a:r>
            <a:r>
              <a:rPr lang="de-AT" sz="2000" dirty="0" smtClean="0"/>
              <a:t>: </a:t>
            </a:r>
            <a:r>
              <a:rPr lang="de-AT" sz="2000" dirty="0" err="1" smtClean="0"/>
              <a:t>exercise</a:t>
            </a:r>
            <a:r>
              <a:rPr lang="de-AT" sz="2000" dirty="0" smtClean="0"/>
              <a:t> at multigenerational </a:t>
            </a:r>
            <a:r>
              <a:rPr lang="de-AT" sz="2000" dirty="0" err="1" smtClean="0"/>
              <a:t>playground</a:t>
            </a:r>
            <a:endParaRPr lang="de-AT" sz="20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 smtClean="0"/>
              <a:t>Health </a:t>
            </a:r>
            <a:r>
              <a:rPr lang="en-US" sz="2000" dirty="0"/>
              <a:t>insurance </a:t>
            </a:r>
            <a:r>
              <a:rPr lang="en-US" sz="2000"/>
              <a:t>companies </a:t>
            </a:r>
            <a:r>
              <a:rPr lang="en-US" sz="2000" smtClean="0"/>
              <a:t>pay for </a:t>
            </a:r>
            <a:r>
              <a:rPr lang="en-US" sz="2000" dirty="0"/>
              <a:t>exercise offers and dietary advice from </a:t>
            </a:r>
            <a:r>
              <a:rPr lang="en-US" sz="2000" dirty="0" smtClean="0"/>
              <a:t>associations </a:t>
            </a:r>
            <a:r>
              <a:rPr lang="en-US" sz="2000" dirty="0"/>
              <a:t>after </a:t>
            </a:r>
            <a:r>
              <a:rPr lang="en-US" sz="2000" dirty="0" smtClean="0"/>
              <a:t>rehab</a:t>
            </a: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306885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80000"/>
          </a:xfrm>
        </p:spPr>
        <p:txBody>
          <a:bodyPr/>
          <a:lstStyle/>
          <a:p>
            <a:r>
              <a:rPr lang="de-AT" dirty="0" err="1" smtClean="0"/>
              <a:t>Challenges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97281" y="1845734"/>
            <a:ext cx="4998720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Share of old people in the total population is </a:t>
            </a:r>
            <a:r>
              <a:rPr lang="en-US" sz="2400" dirty="0" smtClean="0"/>
              <a:t>increasing</a:t>
            </a:r>
            <a:endParaRPr lang="de-AT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de-AT" sz="2400" dirty="0" err="1" smtClean="0"/>
              <a:t>Rising</a:t>
            </a:r>
            <a:r>
              <a:rPr lang="de-AT" sz="2400" dirty="0" smtClean="0"/>
              <a:t> </a:t>
            </a:r>
            <a:r>
              <a:rPr lang="de-AT" sz="2400" dirty="0" err="1" smtClean="0"/>
              <a:t>costs</a:t>
            </a:r>
            <a:r>
              <a:rPr lang="de-AT" sz="2400" dirty="0" smtClean="0"/>
              <a:t> for </a:t>
            </a:r>
            <a:r>
              <a:rPr lang="de-AT" sz="2400" dirty="0" err="1" smtClean="0"/>
              <a:t>communities</a:t>
            </a:r>
            <a:r>
              <a:rPr lang="de-AT" sz="2400" dirty="0" smtClean="0"/>
              <a:t> for </a:t>
            </a:r>
            <a:r>
              <a:rPr lang="de-AT" sz="2400" dirty="0" err="1" smtClean="0"/>
              <a:t>senior</a:t>
            </a:r>
            <a:r>
              <a:rPr lang="de-AT" sz="2400" dirty="0" smtClean="0"/>
              <a:t> care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Staff shortage in the nursing </a:t>
            </a:r>
            <a:r>
              <a:rPr lang="en-US" sz="2400" dirty="0" smtClean="0"/>
              <a:t>sector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 smtClean="0"/>
              <a:t>Private </a:t>
            </a:r>
            <a:r>
              <a:rPr lang="en-US" sz="2400" dirty="0"/>
              <a:t>homes are usually not barrier-free - people with reduced mobility cannot get out of the </a:t>
            </a:r>
            <a:r>
              <a:rPr lang="en-US" sz="2400" dirty="0" smtClean="0"/>
              <a:t>house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L</a:t>
            </a:r>
            <a:r>
              <a:rPr lang="de-AT" sz="2400" dirty="0" err="1" smtClean="0"/>
              <a:t>oneliness</a:t>
            </a:r>
            <a:r>
              <a:rPr lang="de-AT" sz="2400" dirty="0" smtClean="0"/>
              <a:t> </a:t>
            </a:r>
            <a:r>
              <a:rPr lang="de-AT" sz="2400" dirty="0"/>
              <a:t>in </a:t>
            </a:r>
            <a:r>
              <a:rPr lang="de-AT" sz="2400" dirty="0" err="1"/>
              <a:t>old</a:t>
            </a:r>
            <a:r>
              <a:rPr lang="de-AT" sz="2400" dirty="0"/>
              <a:t> </a:t>
            </a:r>
            <a:r>
              <a:rPr lang="de-AT" sz="2400" dirty="0" err="1" smtClean="0"/>
              <a:t>age</a:t>
            </a:r>
            <a:endParaRPr lang="de-AT" sz="2400" dirty="0"/>
          </a:p>
        </p:txBody>
      </p:sp>
      <p:graphicFrame>
        <p:nvGraphicFramePr>
          <p:cNvPr id="4" name="Diagram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514949"/>
              </p:ext>
            </p:extLst>
          </p:nvPr>
        </p:nvGraphicFramePr>
        <p:xfrm>
          <a:off x="6273801" y="1737359"/>
          <a:ext cx="5350932" cy="3622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19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Nursing care </a:t>
            </a:r>
            <a:r>
              <a:rPr lang="de-AT" dirty="0" err="1" smtClean="0"/>
              <a:t>allowance</a:t>
            </a:r>
            <a:endParaRPr lang="de-AT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26376"/>
              </p:ext>
            </p:extLst>
          </p:nvPr>
        </p:nvGraphicFramePr>
        <p:xfrm>
          <a:off x="668867" y="1557865"/>
          <a:ext cx="11108266" cy="4581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62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7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90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3324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spc="10" dirty="0">
                          <a:effectLst/>
                        </a:rPr>
                        <a:t>Care requirements in hours per month for</a:t>
                      </a:r>
                      <a:endParaRPr lang="de-AT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spc="10" dirty="0">
                          <a:effectLst/>
                        </a:rPr>
                        <a:t>- the procurement of food, medicines and everyday necessities</a:t>
                      </a:r>
                      <a:endParaRPr lang="de-AT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spc="10" dirty="0">
                          <a:effectLst/>
                        </a:rPr>
                        <a:t>- Cleaning of the apartment and personal belongings</a:t>
                      </a:r>
                      <a:endParaRPr lang="de-AT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spc="10" dirty="0">
                          <a:effectLst/>
                        </a:rPr>
                        <a:t>- Care of body and bed linen</a:t>
                      </a:r>
                      <a:endParaRPr lang="de-AT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spc="10" dirty="0">
                          <a:effectLst/>
                        </a:rPr>
                        <a:t>- heating of the living space including the provision of heating material</a:t>
                      </a:r>
                      <a:endParaRPr lang="de-AT" sz="20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spc="10" dirty="0">
                          <a:effectLst/>
                        </a:rPr>
                        <a:t>- Mobility assistance in the broader sense (e.g. assistance with official channels or visits to the doctor)</a:t>
                      </a:r>
                      <a:endParaRPr lang="de-A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spc="10" dirty="0">
                          <a:effectLst/>
                        </a:rPr>
                        <a:t> 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Stage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Monthly allowance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7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 dirty="0">
                          <a:effectLst/>
                        </a:rPr>
                        <a:t>More </a:t>
                      </a:r>
                      <a:r>
                        <a:rPr lang="de-AT" sz="1800" spc="10" dirty="0" err="1">
                          <a:effectLst/>
                        </a:rPr>
                        <a:t>than</a:t>
                      </a:r>
                      <a:r>
                        <a:rPr lang="de-AT" sz="1800" spc="10" dirty="0">
                          <a:effectLst/>
                        </a:rPr>
                        <a:t> 65 </a:t>
                      </a:r>
                      <a:r>
                        <a:rPr lang="de-AT" sz="1800" spc="10" dirty="0" err="1">
                          <a:effectLst/>
                        </a:rPr>
                        <a:t>hours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1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160,10 Euro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7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 dirty="0">
                          <a:effectLst/>
                        </a:rPr>
                        <a:t>More </a:t>
                      </a:r>
                      <a:r>
                        <a:rPr lang="de-AT" sz="1800" spc="10" dirty="0" err="1">
                          <a:effectLst/>
                        </a:rPr>
                        <a:t>than</a:t>
                      </a:r>
                      <a:r>
                        <a:rPr lang="de-AT" sz="1800" spc="10" dirty="0">
                          <a:effectLst/>
                        </a:rPr>
                        <a:t> 95 </a:t>
                      </a:r>
                      <a:r>
                        <a:rPr lang="de-AT" sz="1800" spc="10" dirty="0" err="1">
                          <a:effectLst/>
                        </a:rPr>
                        <a:t>hours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2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295,20 Euro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7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 dirty="0">
                          <a:effectLst/>
                        </a:rPr>
                        <a:t>More </a:t>
                      </a:r>
                      <a:r>
                        <a:rPr lang="de-AT" sz="1800" spc="10" dirty="0" err="1">
                          <a:effectLst/>
                        </a:rPr>
                        <a:t>than</a:t>
                      </a:r>
                      <a:r>
                        <a:rPr lang="de-AT" sz="1800" spc="10" dirty="0">
                          <a:effectLst/>
                        </a:rPr>
                        <a:t> 120 </a:t>
                      </a:r>
                      <a:r>
                        <a:rPr lang="de-AT" sz="1800" spc="10" dirty="0" err="1">
                          <a:effectLst/>
                        </a:rPr>
                        <a:t>hours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3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459,90 Euro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 dirty="0">
                          <a:effectLst/>
                        </a:rPr>
                        <a:t>More </a:t>
                      </a:r>
                      <a:r>
                        <a:rPr lang="de-AT" sz="1800" spc="10" dirty="0" err="1">
                          <a:effectLst/>
                        </a:rPr>
                        <a:t>than</a:t>
                      </a:r>
                      <a:r>
                        <a:rPr lang="de-AT" sz="1800" spc="10" dirty="0">
                          <a:effectLst/>
                        </a:rPr>
                        <a:t> 160 </a:t>
                      </a:r>
                      <a:r>
                        <a:rPr lang="de-AT" sz="1800" spc="10" dirty="0" err="1">
                          <a:effectLst/>
                        </a:rPr>
                        <a:t>hours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4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689,80 Euro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71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spc="10" dirty="0">
                          <a:effectLst/>
                        </a:rPr>
                        <a:t>More than 180 hours for excessive care need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5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936,90 Euro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4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spc="10" dirty="0">
                          <a:effectLst/>
                        </a:rPr>
                        <a:t>More than 180 </a:t>
                      </a:r>
                      <a:r>
                        <a:rPr lang="en-GB" sz="1800" spc="10" dirty="0" smtClean="0">
                          <a:effectLst/>
                        </a:rPr>
                        <a:t>hours for </a:t>
                      </a:r>
                      <a:r>
                        <a:rPr lang="en-GB" sz="1800" spc="10" dirty="0">
                          <a:effectLst/>
                        </a:rPr>
                        <a:t>constant or </a:t>
                      </a:r>
                      <a:r>
                        <a:rPr lang="en-GB" sz="1800" spc="10" dirty="0" err="1">
                          <a:effectLst/>
                        </a:rPr>
                        <a:t>unforseeable</a:t>
                      </a:r>
                      <a:r>
                        <a:rPr lang="en-GB" sz="1800" spc="10" dirty="0">
                          <a:effectLst/>
                        </a:rPr>
                        <a:t> care need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 dirty="0">
                          <a:effectLst/>
                        </a:rPr>
                        <a:t>6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AT" sz="1800" spc="10">
                          <a:effectLst/>
                        </a:rPr>
                        <a:t>1.308,30 Euro</a:t>
                      </a:r>
                      <a:endParaRPr lang="de-A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4416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spc="10" dirty="0">
                          <a:effectLst/>
                        </a:rPr>
                        <a:t>Special supplement for mental disability, dementia and care of disabled children and young people </a:t>
                      </a:r>
                      <a:endParaRPr lang="de-A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A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A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054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dirty="0" err="1" smtClean="0"/>
              <a:t>Effects</a:t>
            </a:r>
            <a:r>
              <a:rPr lang="de-AT" dirty="0" smtClean="0"/>
              <a:t> </a:t>
            </a:r>
            <a:r>
              <a:rPr lang="de-AT" dirty="0" err="1" smtClean="0"/>
              <a:t>of</a:t>
            </a:r>
            <a:r>
              <a:rPr lang="de-AT" dirty="0" smtClean="0"/>
              <a:t> COVID on </a:t>
            </a:r>
            <a:r>
              <a:rPr lang="de-AT" dirty="0" err="1" smtClean="0"/>
              <a:t>retirement</a:t>
            </a:r>
            <a:r>
              <a:rPr lang="de-AT" dirty="0" smtClean="0"/>
              <a:t> </a:t>
            </a:r>
            <a:r>
              <a:rPr lang="de-AT" dirty="0" err="1" smtClean="0"/>
              <a:t>homes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sz="2600" dirty="0" err="1" smtClean="0"/>
              <a:t>Fortunately</a:t>
            </a:r>
            <a:r>
              <a:rPr lang="de-AT" sz="2600" dirty="0" smtClean="0"/>
              <a:t> </a:t>
            </a:r>
            <a:r>
              <a:rPr lang="de-AT" sz="2600" dirty="0" err="1" smtClean="0"/>
              <a:t>no</a:t>
            </a:r>
            <a:r>
              <a:rPr lang="de-AT" sz="2600" dirty="0" smtClean="0"/>
              <a:t> COVID </a:t>
            </a:r>
            <a:r>
              <a:rPr lang="de-AT" sz="2600" dirty="0" err="1" smtClean="0"/>
              <a:t>cases</a:t>
            </a:r>
            <a:r>
              <a:rPr lang="de-AT" sz="2600" dirty="0" smtClean="0"/>
              <a:t> in </a:t>
            </a:r>
            <a:r>
              <a:rPr lang="de-AT" sz="2600" dirty="0" err="1" smtClean="0"/>
              <a:t>retirement</a:t>
            </a:r>
            <a:r>
              <a:rPr lang="de-AT" sz="2600" dirty="0" smtClean="0"/>
              <a:t> </a:t>
            </a:r>
            <a:r>
              <a:rPr lang="de-AT" sz="2600" dirty="0" err="1" smtClean="0"/>
              <a:t>homes</a:t>
            </a:r>
            <a:r>
              <a:rPr lang="de-AT" sz="2600" dirty="0" smtClean="0"/>
              <a:t> in Judenburg but </a:t>
            </a:r>
            <a:r>
              <a:rPr lang="de-AT" sz="2600" dirty="0" err="1" smtClean="0"/>
              <a:t>effects</a:t>
            </a:r>
            <a:r>
              <a:rPr lang="de-AT" sz="2600" dirty="0" smtClean="0"/>
              <a:t> </a:t>
            </a:r>
            <a:r>
              <a:rPr lang="de-AT" sz="2600" dirty="0" err="1" smtClean="0"/>
              <a:t>by</a:t>
            </a:r>
            <a:r>
              <a:rPr lang="de-AT" sz="2600" dirty="0" smtClean="0"/>
              <a:t> </a:t>
            </a:r>
            <a:r>
              <a:rPr lang="de-AT" sz="2600" dirty="0" err="1" smtClean="0"/>
              <a:t>restrictions</a:t>
            </a:r>
            <a:r>
              <a:rPr lang="de-AT" sz="2600" dirty="0" smtClean="0"/>
              <a:t>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200" dirty="0" smtClean="0"/>
              <a:t>Absolute </a:t>
            </a:r>
            <a:r>
              <a:rPr lang="en-US" sz="2200" dirty="0"/>
              <a:t>visiting </a:t>
            </a:r>
            <a:r>
              <a:rPr lang="en-US" sz="2200" dirty="0" smtClean="0"/>
              <a:t>ban for several weeks was very hard for residents.</a:t>
            </a:r>
            <a:endParaRPr lang="de-AT" sz="22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200" dirty="0" smtClean="0"/>
              <a:t>After </a:t>
            </a:r>
            <a:r>
              <a:rPr lang="de-AT" sz="2200" dirty="0" err="1" smtClean="0"/>
              <a:t>ban</a:t>
            </a:r>
            <a:r>
              <a:rPr lang="de-AT" sz="2200" dirty="0" smtClean="0"/>
              <a:t> was </a:t>
            </a:r>
            <a:r>
              <a:rPr lang="de-AT" sz="2200" dirty="0" err="1" smtClean="0"/>
              <a:t>lifted</a:t>
            </a:r>
            <a:r>
              <a:rPr lang="de-AT" sz="2200" dirty="0" smtClean="0"/>
              <a:t> </a:t>
            </a:r>
            <a:r>
              <a:rPr lang="de-AT" sz="2200" dirty="0" err="1" smtClean="0"/>
              <a:t>new</a:t>
            </a:r>
            <a:r>
              <a:rPr lang="de-AT" sz="2200" dirty="0" smtClean="0"/>
              <a:t> </a:t>
            </a:r>
            <a:r>
              <a:rPr lang="de-AT" sz="2200" dirty="0" err="1" smtClean="0"/>
              <a:t>rules</a:t>
            </a:r>
            <a:r>
              <a:rPr lang="de-AT" sz="2200" dirty="0" smtClean="0"/>
              <a:t> </a:t>
            </a:r>
            <a:r>
              <a:rPr lang="de-AT" sz="2200" dirty="0" err="1" smtClean="0"/>
              <a:t>were</a:t>
            </a:r>
            <a:r>
              <a:rPr lang="de-AT" sz="2200" dirty="0" smtClean="0"/>
              <a:t> </a:t>
            </a:r>
            <a:r>
              <a:rPr lang="de-AT" sz="2200" dirty="0" err="1" smtClean="0"/>
              <a:t>introduced</a:t>
            </a:r>
            <a:r>
              <a:rPr lang="de-AT" sz="2200" dirty="0"/>
              <a:t>:</a:t>
            </a:r>
            <a:endParaRPr lang="de-AT" sz="22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AT" sz="1800" dirty="0" err="1"/>
              <a:t>special</a:t>
            </a:r>
            <a:r>
              <a:rPr lang="de-AT" sz="1800" dirty="0"/>
              <a:t> </a:t>
            </a:r>
            <a:r>
              <a:rPr lang="de-AT" sz="1800" dirty="0" err="1" smtClean="0"/>
              <a:t>visiting</a:t>
            </a:r>
            <a:r>
              <a:rPr lang="de-AT" sz="1800" dirty="0" smtClean="0"/>
              <a:t> </a:t>
            </a:r>
            <a:r>
              <a:rPr lang="de-AT" sz="1800" dirty="0" err="1"/>
              <a:t>times</a:t>
            </a:r>
            <a:r>
              <a:rPr lang="de-AT" sz="1800" dirty="0"/>
              <a:t> </a:t>
            </a:r>
            <a:endParaRPr lang="de-AT" sz="17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AT" sz="1700" dirty="0" smtClean="0"/>
              <a:t>separate </a:t>
            </a:r>
            <a:r>
              <a:rPr lang="de-AT" sz="1700" dirty="0" err="1" smtClean="0"/>
              <a:t>visiting</a:t>
            </a:r>
            <a:r>
              <a:rPr lang="de-AT" sz="1700" dirty="0" smtClean="0"/>
              <a:t> </a:t>
            </a:r>
            <a:r>
              <a:rPr lang="de-AT" sz="1700" dirty="0" err="1" smtClean="0"/>
              <a:t>room</a:t>
            </a:r>
            <a:endParaRPr lang="de-AT" sz="17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AT" sz="1700" dirty="0" err="1" smtClean="0"/>
              <a:t>protective</a:t>
            </a:r>
            <a:r>
              <a:rPr lang="de-AT" sz="1700" dirty="0" smtClean="0"/>
              <a:t> </a:t>
            </a:r>
            <a:r>
              <a:rPr lang="de-AT" sz="1700" dirty="0" err="1" smtClean="0"/>
              <a:t>shield</a:t>
            </a:r>
            <a:r>
              <a:rPr lang="de-AT" sz="1700" dirty="0" smtClean="0"/>
              <a:t> </a:t>
            </a:r>
            <a:r>
              <a:rPr lang="de-AT" sz="1700" dirty="0" err="1" smtClean="0"/>
              <a:t>between</a:t>
            </a:r>
            <a:r>
              <a:rPr lang="de-AT" sz="1700" dirty="0" smtClean="0"/>
              <a:t> </a:t>
            </a:r>
            <a:r>
              <a:rPr lang="de-AT" sz="1700" dirty="0" err="1" smtClean="0"/>
              <a:t>residents</a:t>
            </a:r>
            <a:r>
              <a:rPr lang="de-AT" sz="1700" dirty="0" smtClean="0"/>
              <a:t> and </a:t>
            </a:r>
            <a:r>
              <a:rPr lang="de-AT" sz="1700" dirty="0" err="1" smtClean="0"/>
              <a:t>visitors</a:t>
            </a:r>
            <a:endParaRPr lang="de-AT" sz="1700" dirty="0" smtClean="0"/>
          </a:p>
          <a:p>
            <a:pPr lvl="2">
              <a:buFont typeface="Wingdings" panose="05000000000000000000" pitchFamily="2" charset="2"/>
              <a:buChar char="§"/>
            </a:pPr>
            <a:r>
              <a:rPr lang="de-AT" sz="1700" dirty="0" err="1" smtClean="0"/>
              <a:t>obligation</a:t>
            </a:r>
            <a:r>
              <a:rPr lang="de-AT" sz="1700" dirty="0" smtClean="0"/>
              <a:t> </a:t>
            </a:r>
            <a:r>
              <a:rPr lang="de-AT" sz="1700" dirty="0" err="1" smtClean="0"/>
              <a:t>to</a:t>
            </a:r>
            <a:r>
              <a:rPr lang="de-AT" sz="1700" dirty="0" smtClean="0"/>
              <a:t> </a:t>
            </a:r>
            <a:r>
              <a:rPr lang="de-AT" sz="1700" dirty="0" err="1" smtClean="0"/>
              <a:t>wear</a:t>
            </a:r>
            <a:r>
              <a:rPr lang="de-AT" sz="1700" dirty="0" smtClean="0"/>
              <a:t> </a:t>
            </a:r>
            <a:r>
              <a:rPr lang="de-AT" sz="1700" dirty="0" err="1" smtClean="0"/>
              <a:t>facemasks</a:t>
            </a:r>
            <a:endParaRPr lang="de-AT" sz="17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200" dirty="0"/>
              <a:t>Animation </a:t>
            </a:r>
            <a:r>
              <a:rPr lang="de-AT" sz="2200" dirty="0" err="1"/>
              <a:t>activities</a:t>
            </a:r>
            <a:r>
              <a:rPr lang="de-AT" sz="2200" dirty="0"/>
              <a:t> and individual care </a:t>
            </a:r>
            <a:r>
              <a:rPr lang="de-AT" sz="2200" dirty="0" err="1"/>
              <a:t>to</a:t>
            </a:r>
            <a:r>
              <a:rPr lang="de-AT" sz="2200" dirty="0"/>
              <a:t> </a:t>
            </a:r>
            <a:r>
              <a:rPr lang="de-AT" sz="2200" dirty="0" err="1"/>
              <a:t>lift</a:t>
            </a:r>
            <a:r>
              <a:rPr lang="de-AT" sz="2200" dirty="0"/>
              <a:t> </a:t>
            </a:r>
            <a:r>
              <a:rPr lang="de-AT" sz="2200" dirty="0" err="1"/>
              <a:t>mood</a:t>
            </a:r>
            <a:r>
              <a:rPr lang="de-AT" sz="2200" dirty="0"/>
              <a:t> </a:t>
            </a:r>
            <a:r>
              <a:rPr lang="de-AT" sz="2200" dirty="0" err="1"/>
              <a:t>of</a:t>
            </a:r>
            <a:r>
              <a:rPr lang="de-AT" sz="2200" dirty="0"/>
              <a:t> </a:t>
            </a:r>
            <a:r>
              <a:rPr lang="de-AT" sz="2200" dirty="0" err="1" smtClean="0"/>
              <a:t>residents</a:t>
            </a:r>
            <a:r>
              <a:rPr lang="de-AT" sz="2200" dirty="0" smtClean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200" dirty="0"/>
              <a:t>First </a:t>
            </a:r>
            <a:r>
              <a:rPr lang="de-AT" sz="2200" dirty="0" err="1"/>
              <a:t>group</a:t>
            </a:r>
            <a:r>
              <a:rPr lang="de-AT" sz="2200" dirty="0"/>
              <a:t> </a:t>
            </a:r>
            <a:r>
              <a:rPr lang="de-AT" sz="2200" dirty="0" err="1"/>
              <a:t>activities</a:t>
            </a:r>
            <a:r>
              <a:rPr lang="de-AT" sz="2200" dirty="0"/>
              <a:t> </a:t>
            </a:r>
            <a:r>
              <a:rPr lang="de-AT" sz="2200" dirty="0" err="1"/>
              <a:t>with</a:t>
            </a:r>
            <a:r>
              <a:rPr lang="de-AT" sz="2200" dirty="0"/>
              <a:t> </a:t>
            </a:r>
            <a:r>
              <a:rPr lang="de-AT" sz="2200" dirty="0" err="1"/>
              <a:t>safety</a:t>
            </a:r>
            <a:r>
              <a:rPr lang="de-AT" sz="2200" dirty="0"/>
              <a:t> </a:t>
            </a:r>
            <a:r>
              <a:rPr lang="de-AT" sz="2200" dirty="0" err="1"/>
              <a:t>distance</a:t>
            </a:r>
            <a:r>
              <a:rPr lang="de-AT" sz="2200" dirty="0"/>
              <a:t> </a:t>
            </a:r>
            <a:r>
              <a:rPr lang="de-AT" sz="2200" dirty="0" err="1"/>
              <a:t>two</a:t>
            </a:r>
            <a:r>
              <a:rPr lang="de-AT" sz="2200" dirty="0"/>
              <a:t> </a:t>
            </a:r>
            <a:r>
              <a:rPr lang="de-AT" sz="2200" dirty="0" err="1"/>
              <a:t>months</a:t>
            </a:r>
            <a:r>
              <a:rPr lang="de-AT" sz="2200" dirty="0"/>
              <a:t> after end </a:t>
            </a:r>
            <a:r>
              <a:rPr lang="de-AT" sz="2200" dirty="0" err="1"/>
              <a:t>of</a:t>
            </a:r>
            <a:r>
              <a:rPr lang="de-AT" sz="2200" dirty="0"/>
              <a:t> </a:t>
            </a:r>
            <a:r>
              <a:rPr lang="de-AT" sz="2200" dirty="0" err="1"/>
              <a:t>lockdown</a:t>
            </a:r>
            <a:r>
              <a:rPr lang="de-AT" sz="2200" dirty="0" smtClean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200" dirty="0" err="1" smtClean="0"/>
              <a:t>Residents</a:t>
            </a:r>
            <a:r>
              <a:rPr lang="de-AT" sz="2200" dirty="0" smtClean="0"/>
              <a:t> </a:t>
            </a:r>
            <a:r>
              <a:rPr lang="de-AT" sz="2200" dirty="0" err="1" smtClean="0"/>
              <a:t>can</a:t>
            </a:r>
            <a:r>
              <a:rPr lang="de-AT" sz="2200" dirty="0" smtClean="0"/>
              <a:t> </a:t>
            </a:r>
            <a:r>
              <a:rPr lang="de-AT" sz="2200" dirty="0" err="1" smtClean="0"/>
              <a:t>now</a:t>
            </a:r>
            <a:r>
              <a:rPr lang="de-AT" sz="2200" dirty="0" smtClean="0"/>
              <a:t> </a:t>
            </a:r>
            <a:r>
              <a:rPr lang="de-AT" sz="2200" dirty="0" err="1" smtClean="0"/>
              <a:t>have</a:t>
            </a:r>
            <a:r>
              <a:rPr lang="de-AT" sz="2200" dirty="0" smtClean="0"/>
              <a:t> </a:t>
            </a:r>
            <a:r>
              <a:rPr lang="de-AT" sz="2200" dirty="0" err="1" smtClean="0"/>
              <a:t>visitors</a:t>
            </a:r>
            <a:r>
              <a:rPr lang="de-AT" sz="2200" dirty="0" smtClean="0"/>
              <a:t> in </a:t>
            </a:r>
            <a:r>
              <a:rPr lang="de-AT" sz="2200" dirty="0" err="1" smtClean="0"/>
              <a:t>their</a:t>
            </a:r>
            <a:r>
              <a:rPr lang="de-AT" sz="2200" dirty="0" smtClean="0"/>
              <a:t> private </a:t>
            </a:r>
            <a:r>
              <a:rPr lang="de-AT" sz="2200" dirty="0" err="1" smtClean="0"/>
              <a:t>rooms</a:t>
            </a:r>
            <a:r>
              <a:rPr lang="de-AT" sz="2200" dirty="0" smtClean="0"/>
              <a:t>, but not in </a:t>
            </a:r>
            <a:r>
              <a:rPr lang="de-AT" sz="2200" dirty="0" err="1" smtClean="0"/>
              <a:t>public</a:t>
            </a:r>
            <a:r>
              <a:rPr lang="de-AT" sz="2200" dirty="0" smtClean="0"/>
              <a:t> </a:t>
            </a:r>
            <a:r>
              <a:rPr lang="de-AT" sz="2200" dirty="0" err="1" smtClean="0"/>
              <a:t>areas</a:t>
            </a:r>
            <a:r>
              <a:rPr lang="de-AT" sz="2200" dirty="0" smtClean="0"/>
              <a:t> </a:t>
            </a:r>
            <a:r>
              <a:rPr lang="de-AT" sz="2200" dirty="0" err="1" smtClean="0"/>
              <a:t>of</a:t>
            </a:r>
            <a:r>
              <a:rPr lang="de-AT" sz="2200" dirty="0" smtClean="0"/>
              <a:t> </a:t>
            </a:r>
            <a:r>
              <a:rPr lang="de-AT" sz="2200" dirty="0" err="1" smtClean="0"/>
              <a:t>home</a:t>
            </a:r>
            <a:r>
              <a:rPr lang="de-AT" sz="2200" dirty="0" smtClean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AT" sz="2200" dirty="0" err="1" smtClean="0"/>
              <a:t>Therapy</a:t>
            </a:r>
            <a:r>
              <a:rPr lang="de-AT" sz="2200" dirty="0" smtClean="0"/>
              <a:t> </a:t>
            </a:r>
            <a:r>
              <a:rPr lang="de-AT" sz="2200" dirty="0" err="1" smtClean="0"/>
              <a:t>lessons</a:t>
            </a:r>
            <a:r>
              <a:rPr lang="de-AT" sz="2200" dirty="0" smtClean="0"/>
              <a:t> </a:t>
            </a:r>
            <a:r>
              <a:rPr lang="de-AT" sz="2200" dirty="0" err="1" smtClean="0"/>
              <a:t>with</a:t>
            </a:r>
            <a:r>
              <a:rPr lang="de-AT" sz="2200" dirty="0" smtClean="0"/>
              <a:t> </a:t>
            </a:r>
            <a:r>
              <a:rPr lang="de-AT" sz="2200" dirty="0" err="1" smtClean="0"/>
              <a:t>dogs</a:t>
            </a:r>
            <a:r>
              <a:rPr lang="de-AT" sz="2200" dirty="0" smtClean="0"/>
              <a:t> </a:t>
            </a:r>
            <a:r>
              <a:rPr lang="de-AT" sz="2200" dirty="0" err="1" smtClean="0"/>
              <a:t>are</a:t>
            </a:r>
            <a:r>
              <a:rPr lang="de-AT" sz="2200" dirty="0" smtClean="0"/>
              <a:t> </a:t>
            </a:r>
            <a:r>
              <a:rPr lang="de-AT" sz="2200" dirty="0" err="1" smtClean="0"/>
              <a:t>offered</a:t>
            </a:r>
            <a:r>
              <a:rPr lang="de-AT" sz="2200" dirty="0"/>
              <a:t> </a:t>
            </a:r>
            <a:r>
              <a:rPr lang="de-AT" sz="2200" dirty="0" smtClean="0"/>
              <a:t>and </a:t>
            </a:r>
            <a:r>
              <a:rPr lang="de-AT" sz="2200" dirty="0" err="1" smtClean="0"/>
              <a:t>very</a:t>
            </a:r>
            <a:r>
              <a:rPr lang="de-AT" sz="2200" dirty="0" smtClean="0"/>
              <a:t> </a:t>
            </a:r>
            <a:r>
              <a:rPr lang="de-AT" sz="2200" dirty="0" err="1" smtClean="0"/>
              <a:t>well</a:t>
            </a:r>
            <a:r>
              <a:rPr lang="de-AT" sz="2200" dirty="0" smtClean="0"/>
              <a:t> </a:t>
            </a:r>
            <a:r>
              <a:rPr lang="de-AT" sz="2200" dirty="0" err="1" smtClean="0"/>
              <a:t>received</a:t>
            </a:r>
            <a:r>
              <a:rPr lang="de-AT" sz="2200" dirty="0" smtClean="0"/>
              <a:t>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8917287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Rückblick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411</Words>
  <Application>Microsoft Office PowerPoint</Application>
  <PresentationFormat>Širokozaslonsko</PresentationFormat>
  <Paragraphs>65</Paragraphs>
  <Slides>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Times New Roman</vt:lpstr>
      <vt:lpstr>Wingdings</vt:lpstr>
      <vt:lpstr>Rückblick</vt:lpstr>
      <vt:lpstr>Ageing in Judenburg</vt:lpstr>
      <vt:lpstr>Age structure and living situation</vt:lpstr>
      <vt:lpstr>Institutions and offers in senior care</vt:lpstr>
      <vt:lpstr>Challenges</vt:lpstr>
      <vt:lpstr>Nursing care allowance</vt:lpstr>
      <vt:lpstr>Effects of COVID on retirement homes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Ageing in Judenburg</dc:title>
  <dc:creator>Eva Volkar</dc:creator>
  <cp:lastModifiedBy>Miha</cp:lastModifiedBy>
  <cp:revision>19</cp:revision>
  <dcterms:created xsi:type="dcterms:W3CDTF">2020-03-05T07:41:04Z</dcterms:created>
  <dcterms:modified xsi:type="dcterms:W3CDTF">2020-09-03T06:20:05Z</dcterms:modified>
</cp:coreProperties>
</file>