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o\Desktop\Kopie%20von%20Riedergass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o\Desktop\Kopie%20von%20Riedergass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o\Desktop\Kopie%20von%20Riedergass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 sz="2000" dirty="0"/>
              <a:t>Age </a:t>
            </a:r>
            <a:r>
              <a:rPr lang="de-AT" sz="2000" dirty="0" err="1"/>
              <a:t>structure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the</a:t>
            </a:r>
            <a:r>
              <a:rPr lang="de-AT" sz="2000" dirty="0"/>
              <a:t> </a:t>
            </a:r>
            <a:r>
              <a:rPr lang="de-AT" sz="2000" dirty="0" err="1"/>
              <a:t>population</a:t>
            </a:r>
            <a:endParaRPr lang="de-AT" sz="2000" dirty="0"/>
          </a:p>
        </c:rich>
      </c:tx>
      <c:layout>
        <c:manualLayout>
          <c:xMode val="edge"/>
          <c:yMode val="edge"/>
          <c:x val="0.14483937845535266"/>
          <c:y val="2.7777728791739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305-4B72-B3F2-FCB739A691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305-4B72-B3F2-FCB739A691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305-4B72-B3F2-FCB739A691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305-4B72-B3F2-FCB739A691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305-4B72-B3F2-FCB739A691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Tabelle2!$E$13:$E$17</c:f>
              <c:strCache>
                <c:ptCount val="5"/>
                <c:pt idx="0">
                  <c:v>0-20</c:v>
                </c:pt>
                <c:pt idx="1">
                  <c:v>21-45</c:v>
                </c:pt>
                <c:pt idx="2">
                  <c:v>46-60</c:v>
                </c:pt>
                <c:pt idx="3">
                  <c:v>61-80</c:v>
                </c:pt>
                <c:pt idx="4">
                  <c:v>81+</c:v>
                </c:pt>
              </c:strCache>
            </c:strRef>
          </c:cat>
          <c:val>
            <c:numRef>
              <c:f>Tabelle2!$F$13:$F$17</c:f>
              <c:numCache>
                <c:formatCode>General</c:formatCode>
                <c:ptCount val="5"/>
                <c:pt idx="0">
                  <c:v>1550</c:v>
                </c:pt>
                <c:pt idx="1">
                  <c:v>2742</c:v>
                </c:pt>
                <c:pt idx="2">
                  <c:v>2292</c:v>
                </c:pt>
                <c:pt idx="3">
                  <c:v>2439</c:v>
                </c:pt>
                <c:pt idx="4">
                  <c:v>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305-4B72-B3F2-FCB739A69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 sz="2000"/>
              <a:t>Housing situation of residents over 60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7.1222854629504714E-2"/>
          <c:y val="0.10103583426651737"/>
          <c:w val="0.91050921962873432"/>
          <c:h val="0.7671797709216918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Tabelle2!$M$7</c:f>
              <c:strCache>
                <c:ptCount val="1"/>
                <c:pt idx="0">
                  <c:v>at home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Tabelle2!$L$8:$L$9</c:f>
              <c:strCache>
                <c:ptCount val="2"/>
                <c:pt idx="0">
                  <c:v>61-80</c:v>
                </c:pt>
                <c:pt idx="1">
                  <c:v>81-96-</c:v>
                </c:pt>
              </c:strCache>
            </c:strRef>
          </c:cat>
          <c:val>
            <c:numRef>
              <c:f>Tabelle2!$M$8:$M$9</c:f>
              <c:numCache>
                <c:formatCode>General</c:formatCode>
                <c:ptCount val="2"/>
                <c:pt idx="0">
                  <c:v>2393</c:v>
                </c:pt>
                <c:pt idx="1">
                  <c:v>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51-4FF2-908A-9AF0F2D1DBB7}"/>
            </c:ext>
          </c:extLst>
        </c:ser>
        <c:ser>
          <c:idx val="1"/>
          <c:order val="1"/>
          <c:tx>
            <c:strRef>
              <c:f>Tabelle2!$N$7</c:f>
              <c:strCache>
                <c:ptCount val="1"/>
                <c:pt idx="0">
                  <c:v>in senior residences / nursing homes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Tabelle2!$L$8:$L$9</c:f>
              <c:strCache>
                <c:ptCount val="2"/>
                <c:pt idx="0">
                  <c:v>61-80</c:v>
                </c:pt>
                <c:pt idx="1">
                  <c:v>81-96-</c:v>
                </c:pt>
              </c:strCache>
            </c:strRef>
          </c:cat>
          <c:val>
            <c:numRef>
              <c:f>Tabelle2!$N$8:$N$9</c:f>
              <c:numCache>
                <c:formatCode>General</c:formatCode>
                <c:ptCount val="2"/>
                <c:pt idx="0">
                  <c:v>46</c:v>
                </c:pt>
                <c:pt idx="1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51-4FF2-908A-9AF0F2D1DBB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47515424"/>
        <c:axId val="447515816"/>
      </c:barChart>
      <c:catAx>
        <c:axId val="44751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47515816"/>
        <c:crosses val="autoZero"/>
        <c:auto val="1"/>
        <c:lblAlgn val="ctr"/>
        <c:lblOffset val="100"/>
        <c:noMultiLvlLbl val="0"/>
      </c:catAx>
      <c:valAx>
        <c:axId val="44751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4751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99936070251119E-2"/>
          <c:y val="0.91553530962605034"/>
          <c:w val="0.89999996803512561"/>
          <c:h val="8.44646903739496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 sz="2000"/>
              <a:t>Contribution</a:t>
            </a:r>
            <a:r>
              <a:rPr lang="de-AT" sz="2000" baseline="0"/>
              <a:t> to social welfare association</a:t>
            </a:r>
            <a:endParaRPr lang="de-AT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0.10613328668725373"/>
                  <c:y val="5.3594092391554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C0-42B4-AF20-C706A1CE45B4}"/>
                </c:ext>
              </c:extLst>
            </c:dLbl>
            <c:dLbl>
              <c:idx val="4"/>
              <c:layout>
                <c:manualLayout>
                  <c:x val="-1.2614624891514227E-2"/>
                  <c:y val="4.3075161214354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C0-42B4-AF20-C706A1CE45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Tabelle3!$A$1:$A$5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Tabelle3!$B$1:$B$5</c:f>
              <c:numCache>
                <c:formatCode>_("€"* #,##0.00_);_("€"* \(#,##0.00\);_("€"* "-"??_);_(@_)</c:formatCode>
                <c:ptCount val="5"/>
                <c:pt idx="0">
                  <c:v>2700000</c:v>
                </c:pt>
                <c:pt idx="1">
                  <c:v>3050000</c:v>
                </c:pt>
                <c:pt idx="2">
                  <c:v>3100000</c:v>
                </c:pt>
                <c:pt idx="3">
                  <c:v>3800000</c:v>
                </c:pt>
                <c:pt idx="4">
                  <c:v>3700000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C0-42B4-AF20-C706A1CE45B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44263256"/>
        <c:axId val="444264824"/>
      </c:lineChart>
      <c:catAx>
        <c:axId val="444263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44264824"/>
        <c:crosses val="autoZero"/>
        <c:auto val="1"/>
        <c:lblAlgn val="ctr"/>
        <c:lblOffset val="100"/>
        <c:noMultiLvlLbl val="0"/>
      </c:catAx>
      <c:valAx>
        <c:axId val="44426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€&quot;* #,##0.00_);_(&quot;€&quot;* \(#,##0.00\);_(&quot;€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44263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979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1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86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683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687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6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774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47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866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746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182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860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627333"/>
            <a:ext cx="10058400" cy="424176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9/22/2021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449978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SIPCMContentMarking" descr="{&quot;HashCode&quot;:1914102915,&quot;Placement&quot;:&quot;Footer&quot;,&quot;Top&quot;:523.525,&quot;Left&quot;:0.0,&quot;SlideWidth&quot;:960,&quot;SlideHeight&quot;:540}">
            <a:extLst>
              <a:ext uri="{FF2B5EF4-FFF2-40B4-BE49-F238E27FC236}">
                <a16:creationId xmlns:a16="http://schemas.microsoft.com/office/drawing/2014/main" id="{549C9A32-936E-4BC7-B56A-A4ED7A522A27}"/>
              </a:ext>
            </a:extLst>
          </p:cNvPr>
          <p:cNvSpPr txBox="1"/>
          <p:nvPr userDrawn="1"/>
        </p:nvSpPr>
        <p:spPr>
          <a:xfrm>
            <a:off x="0" y="6648768"/>
            <a:ext cx="1117642" cy="20923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de-AT" sz="700">
                <a:solidFill>
                  <a:srgbClr val="000000"/>
                </a:solidFill>
                <a:latin typeface="Post Sans" panose="00000500000000000000" pitchFamily="50" charset="0"/>
              </a:rPr>
              <a:t>Klassifizierung: Intern</a:t>
            </a:r>
          </a:p>
        </p:txBody>
      </p:sp>
    </p:spTree>
    <p:extLst>
      <p:ext uri="{BB962C8B-B14F-4D97-AF65-F5344CB8AC3E}">
        <p14:creationId xmlns:p14="http://schemas.microsoft.com/office/powerpoint/2010/main" val="13842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77"/>
          <a:stretch/>
        </p:blipFill>
        <p:spPr>
          <a:xfrm>
            <a:off x="167163" y="27028"/>
            <a:ext cx="2835810" cy="1294708"/>
          </a:xfrm>
          <a:prstGeom prst="rect">
            <a:avLst/>
          </a:prstGeom>
        </p:spPr>
      </p:pic>
      <p:pic>
        <p:nvPicPr>
          <p:cNvPr id="5" name="Slika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381" y="282258"/>
            <a:ext cx="2609289" cy="79365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Judenburg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de-AT" dirty="0"/>
          </a:p>
          <a:p>
            <a:r>
              <a:rPr lang="de-AT" dirty="0"/>
              <a:t>Workshop</a:t>
            </a:r>
          </a:p>
          <a:p>
            <a:r>
              <a:rPr lang="de-AT" dirty="0"/>
              <a:t>Judenburg, 24.9.2021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782" y="4455620"/>
            <a:ext cx="1129284" cy="130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53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80000"/>
          </a:xfrm>
        </p:spPr>
        <p:txBody>
          <a:bodyPr>
            <a:normAutofit/>
          </a:bodyPr>
          <a:lstStyle/>
          <a:p>
            <a:r>
              <a:rPr lang="de-AT" dirty="0"/>
              <a:t>Age </a:t>
            </a:r>
            <a:r>
              <a:rPr lang="de-AT" dirty="0" err="1"/>
              <a:t>structure</a:t>
            </a:r>
            <a:r>
              <a:rPr lang="de-AT" dirty="0"/>
              <a:t>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living</a:t>
            </a:r>
            <a:r>
              <a:rPr lang="de-AT" dirty="0"/>
              <a:t> </a:t>
            </a:r>
            <a:r>
              <a:rPr lang="de-AT" dirty="0" err="1"/>
              <a:t>situation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140567"/>
              </p:ext>
            </p:extLst>
          </p:nvPr>
        </p:nvGraphicFramePr>
        <p:xfrm>
          <a:off x="123612" y="1722120"/>
          <a:ext cx="4775200" cy="4536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123469"/>
              </p:ext>
            </p:extLst>
          </p:nvPr>
        </p:nvGraphicFramePr>
        <p:xfrm>
          <a:off x="5410199" y="1739054"/>
          <a:ext cx="6256868" cy="4536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8732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286602"/>
            <a:ext cx="10058400" cy="1080000"/>
          </a:xfrm>
        </p:spPr>
        <p:txBody>
          <a:bodyPr/>
          <a:lstStyle/>
          <a:p>
            <a:r>
              <a:rPr lang="de-AT" dirty="0" err="1"/>
              <a:t>Current</a:t>
            </a:r>
            <a:r>
              <a:rPr lang="de-AT" dirty="0"/>
              <a:t> </a:t>
            </a:r>
            <a:r>
              <a:rPr lang="de-AT" dirty="0" err="1"/>
              <a:t>situation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79" y="1845734"/>
            <a:ext cx="10425853" cy="4392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Railway station: direct trains to Vienna, Klagenfurt, Venezia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Bus: several regional bus lines (main line runs all 15 minutes)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 err="1"/>
              <a:t>Citybus</a:t>
            </a:r>
            <a:r>
              <a:rPr lang="en-GB" sz="2400" dirty="0"/>
              <a:t>: We have an own bus for the city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68852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286602"/>
            <a:ext cx="10058400" cy="1080000"/>
          </a:xfrm>
        </p:spPr>
        <p:txBody>
          <a:bodyPr/>
          <a:lstStyle/>
          <a:p>
            <a:r>
              <a:rPr lang="de-AT" dirty="0" err="1"/>
              <a:t>Ideas</a:t>
            </a:r>
            <a:r>
              <a:rPr lang="de-AT" dirty="0"/>
              <a:t> and Projects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79" y="1845734"/>
            <a:ext cx="10425853" cy="4392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New ticketing system for public transport will start on Oct 26.th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Relaunch of the “City bus”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Special transport service </a:t>
            </a:r>
            <a:r>
              <a:rPr lang="en-GB" sz="2400" dirty="0" err="1"/>
              <a:t>JuMobil</a:t>
            </a:r>
            <a:r>
              <a:rPr lang="en-GB" sz="2400" dirty="0"/>
              <a:t>: on-c</a:t>
            </a:r>
            <a:r>
              <a:rPr lang="en-US" sz="2400" dirty="0"/>
              <a:t>all bus for people with reduced mobility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AT" sz="2400" dirty="0"/>
              <a:t>„</a:t>
            </a:r>
            <a:r>
              <a:rPr lang="de-AT" sz="2400" dirty="0" err="1"/>
              <a:t>Active</a:t>
            </a:r>
            <a:r>
              <a:rPr lang="de-AT" sz="2400" dirty="0"/>
              <a:t> in </a:t>
            </a:r>
            <a:r>
              <a:rPr lang="de-AT" sz="2400" dirty="0" err="1"/>
              <a:t>the</a:t>
            </a:r>
            <a:r>
              <a:rPr lang="de-AT" sz="2400" dirty="0"/>
              <a:t> park“ </a:t>
            </a:r>
            <a:r>
              <a:rPr lang="de-AT" sz="2400" dirty="0" err="1"/>
              <a:t>project</a:t>
            </a:r>
            <a:r>
              <a:rPr lang="de-AT" sz="2400" dirty="0"/>
              <a:t>: </a:t>
            </a:r>
            <a:r>
              <a:rPr lang="de-AT" sz="2400" dirty="0" err="1"/>
              <a:t>exercise</a:t>
            </a:r>
            <a:r>
              <a:rPr lang="de-AT" sz="2400" dirty="0"/>
              <a:t> at multigenerational </a:t>
            </a:r>
            <a:r>
              <a:rPr lang="de-AT" sz="2400" dirty="0" err="1"/>
              <a:t>playground</a:t>
            </a:r>
            <a:endParaRPr lang="de-AT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de-AT" sz="2400" dirty="0"/>
              <a:t>Project „</a:t>
            </a:r>
            <a:r>
              <a:rPr lang="de-AT" sz="2400" dirty="0" err="1"/>
              <a:t>Berollbares</a:t>
            </a:r>
            <a:r>
              <a:rPr lang="de-AT" sz="2400" dirty="0"/>
              <a:t> Judenburg“  (</a:t>
            </a:r>
            <a:r>
              <a:rPr lang="de-AT" sz="2400" dirty="0" err="1"/>
              <a:t>rollable</a:t>
            </a:r>
            <a:r>
              <a:rPr lang="de-AT" sz="2400" dirty="0"/>
              <a:t> Judenburg)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Challenge: Almost all empty shops have a problem with accessibility</a:t>
            </a:r>
            <a:endParaRPr lang="de-AT" sz="2800" dirty="0"/>
          </a:p>
        </p:txBody>
      </p:sp>
    </p:spTree>
    <p:extLst>
      <p:ext uri="{BB962C8B-B14F-4D97-AF65-F5344CB8AC3E}">
        <p14:creationId xmlns:p14="http://schemas.microsoft.com/office/powerpoint/2010/main" val="3623042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80000"/>
          </a:xfrm>
        </p:spPr>
        <p:txBody>
          <a:bodyPr/>
          <a:lstStyle/>
          <a:p>
            <a:r>
              <a:rPr lang="de-AT" dirty="0" err="1"/>
              <a:t>Challenges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81" y="1845734"/>
            <a:ext cx="499872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Share of old people in the total population is increasing</a:t>
            </a:r>
            <a:endParaRPr lang="de-AT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de-AT" sz="2400" dirty="0" err="1"/>
              <a:t>Rising</a:t>
            </a:r>
            <a:r>
              <a:rPr lang="de-AT" sz="2400" dirty="0"/>
              <a:t> </a:t>
            </a:r>
            <a:r>
              <a:rPr lang="de-AT" sz="2400" dirty="0" err="1"/>
              <a:t>costs</a:t>
            </a:r>
            <a:r>
              <a:rPr lang="de-AT" sz="2400" dirty="0"/>
              <a:t> for </a:t>
            </a:r>
            <a:r>
              <a:rPr lang="de-AT" sz="2400" dirty="0" err="1"/>
              <a:t>communities</a:t>
            </a:r>
            <a:r>
              <a:rPr lang="de-AT" sz="2400" dirty="0"/>
              <a:t> for </a:t>
            </a:r>
            <a:r>
              <a:rPr lang="de-AT" sz="2400" dirty="0" err="1"/>
              <a:t>senior</a:t>
            </a:r>
            <a:r>
              <a:rPr lang="de-AT" sz="2400" dirty="0"/>
              <a:t> care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Staff shortage in the nursing sector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Private homes are usually not barrier-free - people with reduced mobility cannot get out of the house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L</a:t>
            </a:r>
            <a:r>
              <a:rPr lang="de-AT" sz="2400" dirty="0" err="1"/>
              <a:t>oneliness</a:t>
            </a:r>
            <a:r>
              <a:rPr lang="de-AT" sz="2400" dirty="0"/>
              <a:t> in </a:t>
            </a:r>
            <a:r>
              <a:rPr lang="de-AT" sz="2400" dirty="0" err="1"/>
              <a:t>old</a:t>
            </a:r>
            <a:r>
              <a:rPr lang="de-AT" sz="2400" dirty="0"/>
              <a:t> </a:t>
            </a:r>
            <a:r>
              <a:rPr lang="de-AT" sz="2400" dirty="0" err="1"/>
              <a:t>age</a:t>
            </a:r>
            <a:endParaRPr lang="de-AT" sz="2400" dirty="0"/>
          </a:p>
        </p:txBody>
      </p:sp>
      <p:graphicFrame>
        <p:nvGraphicFramePr>
          <p:cNvPr id="4" name="Diagram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514949"/>
              </p:ext>
            </p:extLst>
          </p:nvPr>
        </p:nvGraphicFramePr>
        <p:xfrm>
          <a:off x="6273801" y="1737359"/>
          <a:ext cx="5350932" cy="3622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Elektro Citybus Judenburg">
            <a:extLst>
              <a:ext uri="{FF2B5EF4-FFF2-40B4-BE49-F238E27FC236}">
                <a16:creationId xmlns:a16="http://schemas.microsoft.com/office/drawing/2014/main" id="{1BA77214-AE3C-4156-A0AA-4F9F422F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0"/>
            <a:ext cx="10558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91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113884-25D1-47EB-A6F3-E3EC5A5FB4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7BCDAE8-2DC0-430B-8575-8EBFFED260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 descr="Ein Bild, das Gebäude, Boden enthält.&#10;&#10;Automatisch generierte Beschreibung">
            <a:extLst>
              <a:ext uri="{FF2B5EF4-FFF2-40B4-BE49-F238E27FC236}">
                <a16:creationId xmlns:a16="http://schemas.microsoft.com/office/drawing/2014/main" id="{B1210CF5-7D43-4CB0-A01B-F117AA7F2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385" y="242316"/>
            <a:ext cx="4574286" cy="609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877"/>
      </p:ext>
    </p:extLst>
  </p:cSld>
  <p:clrMapOvr>
    <a:masterClrMapping/>
  </p:clrMapOvr>
</p:sld>
</file>

<file path=ppt/theme/theme1.xml><?xml version="1.0" encoding="utf-8"?>
<a:theme xmlns:a="http://schemas.openxmlformats.org/drawingml/2006/main" name="Rückblick">
  <a:themeElements>
    <a:clrScheme name="Rückblick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179</Words>
  <Application>Microsoft Office PowerPoint</Application>
  <PresentationFormat>Breitbild</PresentationFormat>
  <Paragraphs>27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Post Sans</vt:lpstr>
      <vt:lpstr>Wingdings</vt:lpstr>
      <vt:lpstr>Rückblick</vt:lpstr>
      <vt:lpstr>Judenburg</vt:lpstr>
      <vt:lpstr>Age structure and living situation</vt:lpstr>
      <vt:lpstr>Current situation</vt:lpstr>
      <vt:lpstr>Ideas and Projects</vt:lpstr>
      <vt:lpstr>Challenges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Ageing in Judenburg</dc:title>
  <dc:creator>Eva Volkar</dc:creator>
  <cp:lastModifiedBy>WOHLESER Thorsten</cp:lastModifiedBy>
  <cp:revision>15</cp:revision>
  <dcterms:created xsi:type="dcterms:W3CDTF">2020-03-05T07:41:04Z</dcterms:created>
  <dcterms:modified xsi:type="dcterms:W3CDTF">2021-09-22T20:49:58Z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8535942-c142-4256-83dc-3d569294246e_Enabled">
    <vt:lpwstr>true</vt:lpwstr>
  </property>
  <property fmtid="{D5CDD505-2E9C-101B-9397-08002B2CF9AE}" pid="3" name="MSIP_Label_88535942-c142-4256-83dc-3d569294246e_SetDate">
    <vt:lpwstr>2021-09-22T20:49:58Z</vt:lpwstr>
  </property>
  <property fmtid="{D5CDD505-2E9C-101B-9397-08002B2CF9AE}" pid="4" name="MSIP_Label_88535942-c142-4256-83dc-3d569294246e_Method">
    <vt:lpwstr>Standard</vt:lpwstr>
  </property>
  <property fmtid="{D5CDD505-2E9C-101B-9397-08002B2CF9AE}" pid="5" name="MSIP_Label_88535942-c142-4256-83dc-3d569294246e_Name">
    <vt:lpwstr>88535942-c142-4256-83dc-3d569294246e</vt:lpwstr>
  </property>
  <property fmtid="{D5CDD505-2E9C-101B-9397-08002B2CF9AE}" pid="6" name="MSIP_Label_88535942-c142-4256-83dc-3d569294246e_SiteId">
    <vt:lpwstr>2c5e0370-46aa-4fcb-8f09-02e12ebb1f79</vt:lpwstr>
  </property>
  <property fmtid="{D5CDD505-2E9C-101B-9397-08002B2CF9AE}" pid="7" name="MSIP_Label_88535942-c142-4256-83dc-3d569294246e_ActionId">
    <vt:lpwstr>3a16dcc2-580b-468c-9f8a-d7164da77c60</vt:lpwstr>
  </property>
  <property fmtid="{D5CDD505-2E9C-101B-9397-08002B2CF9AE}" pid="8" name="MSIP_Label_88535942-c142-4256-83dc-3d569294246e_ContentBits">
    <vt:lpwstr>2</vt:lpwstr>
  </property>
</Properties>
</file>