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66" r:id="rId2"/>
    <p:sldId id="267" r:id="rId3"/>
    <p:sldId id="268" r:id="rId4"/>
    <p:sldId id="256" r:id="rId5"/>
    <p:sldId id="257" r:id="rId6"/>
    <p:sldId id="258" r:id="rId7"/>
    <p:sldId id="260" r:id="rId8"/>
    <p:sldId id="261" r:id="rId9"/>
    <p:sldId id="263" r:id="rId10"/>
    <p:sldId id="262" r:id="rId11"/>
    <p:sldId id="269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692"/>
  </p:normalViewPr>
  <p:slideViewPr>
    <p:cSldViewPr snapToGrid="0" snapToObjects="1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379B14-670A-4461-B2AF-6B5B7FAE6DDB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F9223-1340-4466-A889-98577A460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804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F9223-1340-4466-A889-98577A4601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64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F9223-1340-4466-A889-98577A46014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61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0A8C-4A71-504C-ADE3-C7F603F69130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E413-89F4-F340-97A4-ABB85F79B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0A8C-4A71-504C-ADE3-C7F603F69130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E413-89F4-F340-97A4-ABB85F79B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61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0A8C-4A71-504C-ADE3-C7F603F69130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E413-89F4-F340-97A4-ABB85F79B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18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0A8C-4A71-504C-ADE3-C7F603F69130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E413-89F4-F340-97A4-ABB85F79B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51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0A8C-4A71-504C-ADE3-C7F603F69130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E413-89F4-F340-97A4-ABB85F79B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0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0A8C-4A71-504C-ADE3-C7F603F69130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E413-89F4-F340-97A4-ABB85F79B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796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0A8C-4A71-504C-ADE3-C7F603F69130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E413-89F4-F340-97A4-ABB85F79B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69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0A8C-4A71-504C-ADE3-C7F603F69130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E413-89F4-F340-97A4-ABB85F79B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3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0A8C-4A71-504C-ADE3-C7F603F69130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E413-89F4-F340-97A4-ABB85F79B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4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0A8C-4A71-504C-ADE3-C7F603F69130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E413-89F4-F340-97A4-ABB85F79B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668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0A8C-4A71-504C-ADE3-C7F603F69130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E413-89F4-F340-97A4-ABB85F79B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40A8C-4A71-504C-ADE3-C7F603F69130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9E413-89F4-F340-97A4-ABB85F79B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osp.stat.gov.lt/infografikas10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Juniors and Seniors – Active aging</a:t>
            </a:r>
            <a:r>
              <a:rPr lang="lt-LT" sz="4000" b="1" dirty="0"/>
              <a:t/>
            </a:r>
            <a:br>
              <a:rPr lang="lt-LT" sz="4000" b="1" dirty="0"/>
            </a:br>
            <a:endParaRPr lang="en-GB" sz="4000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625990" y="4883259"/>
            <a:ext cx="6400800" cy="265584"/>
          </a:xfrm>
        </p:spPr>
        <p:txBody>
          <a:bodyPr>
            <a:noAutofit/>
          </a:bodyPr>
          <a:lstStyle/>
          <a:p>
            <a:r>
              <a:rPr lang="lt-LT" sz="4000" b="1" dirty="0"/>
              <a:t>2020, Škofja Loka-Rokiškis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105507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lt-LT" b="1" dirty="0"/>
              <a:t>The aging situation in Rokiškis, Lithuania</a:t>
            </a:r>
            <a:endParaRPr lang="en-GB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1180728"/>
          </a:xfrm>
        </p:spPr>
        <p:txBody>
          <a:bodyPr/>
          <a:lstStyle/>
          <a:p>
            <a:r>
              <a:rPr lang="lt-LT" i="1" dirty="0"/>
              <a:t>Lithuanian population - 2 794 329</a:t>
            </a:r>
          </a:p>
          <a:p>
            <a:r>
              <a:rPr lang="lt-LT" i="1" dirty="0"/>
              <a:t>Rokiškis municipality population – 28 070</a:t>
            </a:r>
            <a:endParaRPr lang="en-GB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/>
        </p:nvGraphicFramePr>
        <p:xfrm>
          <a:off x="2711624" y="2996952"/>
          <a:ext cx="6408712" cy="2560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0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2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2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1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1115">
                <a:tc gridSpan="4">
                  <a:txBody>
                    <a:bodyPr/>
                    <a:lstStyle/>
                    <a:p>
                      <a:pPr algn="ctr"/>
                      <a:r>
                        <a:rPr lang="lt-LT" sz="2000" i="1" dirty="0" err="1"/>
                        <a:t>Population</a:t>
                      </a:r>
                      <a:r>
                        <a:rPr lang="lt-LT" sz="2000" i="1" dirty="0"/>
                        <a:t> </a:t>
                      </a:r>
                      <a:r>
                        <a:rPr lang="lt-LT" sz="2000" i="1" dirty="0" err="1"/>
                        <a:t>by</a:t>
                      </a:r>
                      <a:r>
                        <a:rPr lang="lt-LT" sz="2000" i="1" dirty="0"/>
                        <a:t> </a:t>
                      </a:r>
                      <a:r>
                        <a:rPr lang="lt-LT" sz="2000" i="1" dirty="0" err="1"/>
                        <a:t>age</a:t>
                      </a:r>
                      <a:r>
                        <a:rPr lang="lt-LT" sz="2000" i="1" dirty="0"/>
                        <a:t> (</a:t>
                      </a:r>
                      <a:r>
                        <a:rPr lang="en-US" sz="2000" i="1" dirty="0"/>
                        <a:t>%</a:t>
                      </a:r>
                      <a:r>
                        <a:rPr lang="en-US" sz="2000" i="1" baseline="0" dirty="0"/>
                        <a:t> of total </a:t>
                      </a:r>
                      <a:r>
                        <a:rPr lang="en-US" sz="2000" i="1" baseline="0" dirty="0" err="1"/>
                        <a:t>Rokiskis</a:t>
                      </a:r>
                      <a:r>
                        <a:rPr lang="en-US" sz="2000" i="1" baseline="0" dirty="0"/>
                        <a:t> municipality</a:t>
                      </a:r>
                      <a:r>
                        <a:rPr lang="en-US" sz="2000" i="1" dirty="0"/>
                        <a:t>)</a:t>
                      </a:r>
                      <a:endParaRPr lang="en-GB" sz="20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557">
                <a:tc>
                  <a:txBody>
                    <a:bodyPr/>
                    <a:lstStyle/>
                    <a:p>
                      <a:pPr algn="ctr"/>
                      <a:r>
                        <a:rPr lang="lt-LT" sz="1600" b="1" i="1" dirty="0" err="1"/>
                        <a:t>Years</a:t>
                      </a:r>
                      <a:r>
                        <a:rPr lang="lt-LT" sz="1600" b="1" i="1" dirty="0"/>
                        <a:t>/</a:t>
                      </a:r>
                      <a:r>
                        <a:rPr lang="lt-LT" sz="1600" b="1" i="1" dirty="0" err="1"/>
                        <a:t>Age</a:t>
                      </a:r>
                      <a:endParaRPr lang="en-GB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b="1" i="1" dirty="0" err="1"/>
                        <a:t>Up</a:t>
                      </a:r>
                      <a:r>
                        <a:rPr lang="lt-LT" sz="1600" b="1" i="1" baseline="0" dirty="0"/>
                        <a:t> to 14</a:t>
                      </a:r>
                      <a:endParaRPr lang="en-GB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b="1" i="1" dirty="0"/>
                        <a:t>15-64 </a:t>
                      </a:r>
                      <a:r>
                        <a:rPr lang="lt-LT" sz="1600" b="1" i="1" dirty="0" err="1"/>
                        <a:t>years</a:t>
                      </a:r>
                      <a:r>
                        <a:rPr lang="lt-LT" sz="1600" b="1" i="1" dirty="0"/>
                        <a:t> </a:t>
                      </a:r>
                      <a:r>
                        <a:rPr lang="lt-LT" sz="1600" b="1" i="1" dirty="0" err="1"/>
                        <a:t>old</a:t>
                      </a:r>
                      <a:endParaRPr lang="en-GB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b="1" i="1" dirty="0"/>
                        <a:t>65 </a:t>
                      </a:r>
                      <a:r>
                        <a:rPr lang="lt-LT" sz="1600" b="1" i="1" dirty="0" err="1"/>
                        <a:t>and</a:t>
                      </a:r>
                      <a:r>
                        <a:rPr lang="lt-LT" sz="1600" b="1" i="1" baseline="0" dirty="0"/>
                        <a:t> </a:t>
                      </a:r>
                      <a:r>
                        <a:rPr lang="lt-LT" sz="1600" b="1" i="1" baseline="0" dirty="0" err="1"/>
                        <a:t>older</a:t>
                      </a:r>
                      <a:endParaRPr lang="en-GB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115">
                <a:tc>
                  <a:txBody>
                    <a:bodyPr/>
                    <a:lstStyle/>
                    <a:p>
                      <a:pPr algn="ctr"/>
                      <a:r>
                        <a:rPr lang="lt-LT" b="1" dirty="0"/>
                        <a:t>2015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12,1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64,9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23,0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115">
                <a:tc>
                  <a:txBody>
                    <a:bodyPr/>
                    <a:lstStyle/>
                    <a:p>
                      <a:pPr algn="ctr"/>
                      <a:r>
                        <a:rPr lang="lt-LT" b="1" dirty="0"/>
                        <a:t>2016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12,1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64,7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23,2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115">
                <a:tc>
                  <a:txBody>
                    <a:bodyPr/>
                    <a:lstStyle/>
                    <a:p>
                      <a:pPr algn="ctr"/>
                      <a:r>
                        <a:rPr lang="lt-LT" b="1" dirty="0"/>
                        <a:t>2017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12,1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64,3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23,6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115">
                <a:tc>
                  <a:txBody>
                    <a:bodyPr/>
                    <a:lstStyle/>
                    <a:p>
                      <a:pPr algn="ctr"/>
                      <a:r>
                        <a:rPr lang="lt-LT" b="1" dirty="0"/>
                        <a:t>2018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12,2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63,7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24,1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115">
                <a:tc>
                  <a:txBody>
                    <a:bodyPr/>
                    <a:lstStyle/>
                    <a:p>
                      <a:pPr algn="ctr"/>
                      <a:r>
                        <a:rPr lang="lt-LT" b="1" dirty="0"/>
                        <a:t>2019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12,1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63,4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/>
                        <a:t>24,5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Antraštė 1"/>
          <p:cNvSpPr txBox="1">
            <a:spLocks/>
          </p:cNvSpPr>
          <p:nvPr/>
        </p:nvSpPr>
        <p:spPr>
          <a:xfrm>
            <a:off x="2135560" y="6312731"/>
            <a:ext cx="734677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1200" b="1" dirty="0" err="1"/>
              <a:t>Source</a:t>
            </a:r>
            <a:r>
              <a:rPr lang="lt-LT" sz="1200" b="1" dirty="0"/>
              <a:t>: </a:t>
            </a:r>
            <a:r>
              <a:rPr lang="lt-LT" sz="1200" dirty="0" err="1"/>
              <a:t>Official</a:t>
            </a:r>
            <a:r>
              <a:rPr lang="lt-LT" sz="1200" dirty="0"/>
              <a:t> </a:t>
            </a:r>
            <a:r>
              <a:rPr lang="lt-LT" sz="1200" dirty="0" err="1"/>
              <a:t>Statistics</a:t>
            </a:r>
            <a:r>
              <a:rPr lang="lt-LT" sz="1200" dirty="0"/>
              <a:t> </a:t>
            </a:r>
            <a:r>
              <a:rPr lang="lt-LT" sz="1200" dirty="0" err="1"/>
              <a:t>Portal</a:t>
            </a:r>
            <a:r>
              <a:rPr lang="lt-LT" sz="1200" dirty="0"/>
              <a:t>. </a:t>
            </a:r>
            <a:r>
              <a:rPr lang="lt-LT" sz="1200" dirty="0" err="1"/>
              <a:t>City</a:t>
            </a:r>
            <a:r>
              <a:rPr lang="lt-LT" sz="1200" dirty="0"/>
              <a:t> data. </a:t>
            </a:r>
            <a:r>
              <a:rPr lang="lt-LT" sz="1200" u="sng" dirty="0">
                <a:hlinkClick r:id="rId2"/>
              </a:rPr>
              <a:t>https://osp.stat.gov.lt/infografikas102</a:t>
            </a:r>
            <a:r>
              <a:rPr lang="lt-LT" sz="1200" dirty="0"/>
              <a:t>, </a:t>
            </a:r>
            <a:r>
              <a:rPr lang="lt-LT" sz="1200" dirty="0" err="1"/>
              <a:t>accessed</a:t>
            </a:r>
            <a:r>
              <a:rPr lang="lt-LT" sz="1200" dirty="0"/>
              <a:t> 09 </a:t>
            </a:r>
            <a:r>
              <a:rPr lang="lt-LT" sz="1200" dirty="0" err="1"/>
              <a:t>March</a:t>
            </a:r>
            <a:r>
              <a:rPr lang="lt-LT" sz="1200" dirty="0"/>
              <a:t> 2020</a:t>
            </a:r>
            <a:endParaRPr lang="en-GB" sz="1200" b="1" dirty="0"/>
          </a:p>
        </p:txBody>
      </p:sp>
      <p:sp>
        <p:nvSpPr>
          <p:cNvPr id="6" name="Turinio vietos rezervavimo ženklas 2"/>
          <p:cNvSpPr txBox="1">
            <a:spLocks/>
          </p:cNvSpPr>
          <p:nvPr/>
        </p:nvSpPr>
        <p:spPr>
          <a:xfrm>
            <a:off x="1991544" y="5805264"/>
            <a:ext cx="8229600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1800" dirty="0" err="1"/>
              <a:t>More</a:t>
            </a:r>
            <a:r>
              <a:rPr lang="lt-LT" sz="1800" dirty="0"/>
              <a:t> </a:t>
            </a:r>
            <a:r>
              <a:rPr lang="lt-LT" sz="1800" dirty="0" err="1"/>
              <a:t>than</a:t>
            </a:r>
            <a:r>
              <a:rPr lang="lt-LT" sz="1800" dirty="0"/>
              <a:t> </a:t>
            </a:r>
            <a:r>
              <a:rPr lang="en-US" sz="1800" dirty="0"/>
              <a:t>twice, </a:t>
            </a:r>
            <a:r>
              <a:rPr lang="lt-LT" sz="1800" dirty="0"/>
              <a:t>65 </a:t>
            </a:r>
            <a:r>
              <a:rPr lang="lt-LT" sz="1800" dirty="0" err="1"/>
              <a:t>and</a:t>
            </a:r>
            <a:r>
              <a:rPr lang="lt-LT" sz="1800" dirty="0"/>
              <a:t> </a:t>
            </a:r>
            <a:r>
              <a:rPr lang="lt-LT" sz="1800" dirty="0" err="1"/>
              <a:t>older</a:t>
            </a:r>
            <a:r>
              <a:rPr lang="lt-LT" sz="1800" dirty="0"/>
              <a:t> </a:t>
            </a:r>
            <a:r>
              <a:rPr lang="lt-LT" sz="1800" dirty="0" err="1"/>
              <a:t>inhabits</a:t>
            </a:r>
            <a:r>
              <a:rPr lang="lt-LT" sz="1800" dirty="0"/>
              <a:t> </a:t>
            </a:r>
            <a:r>
              <a:rPr lang="lt-LT" sz="1800" dirty="0" err="1"/>
              <a:t>population</a:t>
            </a:r>
            <a:r>
              <a:rPr lang="lt-LT" sz="1800" dirty="0"/>
              <a:t> </a:t>
            </a:r>
            <a:r>
              <a:rPr lang="lt-LT" sz="1800" dirty="0" err="1"/>
              <a:t>consist</a:t>
            </a:r>
            <a:r>
              <a:rPr lang="lt-LT" sz="1800" dirty="0"/>
              <a:t> </a:t>
            </a:r>
            <a:r>
              <a:rPr lang="lt-LT" sz="1800" dirty="0" err="1"/>
              <a:t>of</a:t>
            </a:r>
            <a:r>
              <a:rPr lang="lt-LT" sz="1800" dirty="0"/>
              <a:t> </a:t>
            </a:r>
            <a:r>
              <a:rPr lang="lt-LT" sz="1800" dirty="0" err="1"/>
              <a:t>female</a:t>
            </a:r>
            <a:r>
              <a:rPr lang="lt-LT" sz="1800" dirty="0"/>
              <a:t> 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868009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46055" y="183823"/>
            <a:ext cx="10515600" cy="1325563"/>
          </a:xfrm>
        </p:spPr>
        <p:txBody>
          <a:bodyPr>
            <a:normAutofit/>
          </a:bodyPr>
          <a:lstStyle/>
          <a:p>
            <a:pPr lvl="0"/>
            <a:r>
              <a:rPr lang="lt-LT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challenges we face</a:t>
            </a:r>
            <a:endParaRPr lang="en-GB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14779" y="1366887"/>
            <a:ext cx="11378153" cy="5307290"/>
          </a:xfrm>
        </p:spPr>
        <p:txBody>
          <a:bodyPr>
            <a:normAutofit/>
          </a:bodyPr>
          <a:lstStyle/>
          <a:p>
            <a:pPr lvl="0"/>
            <a:r>
              <a:rPr lang="lt-LT" sz="3200" dirty="0"/>
              <a:t>Generational Differences (Generation gap): </a:t>
            </a:r>
            <a:r>
              <a:rPr lang="lt-LT" sz="3200" b="1" dirty="0">
                <a:solidFill>
                  <a:srgbClr val="0070C0"/>
                </a:solidFill>
              </a:rPr>
              <a:t>rare oportunities for joint activities; misunderstandings about the programme of public events;</a:t>
            </a:r>
          </a:p>
          <a:p>
            <a:r>
              <a:rPr lang="en-GB" sz="3200" dirty="0"/>
              <a:t>Technological influences</a:t>
            </a:r>
            <a:r>
              <a:rPr lang="lt-LT" sz="3200" dirty="0"/>
              <a:t>: </a:t>
            </a:r>
            <a:r>
              <a:rPr lang="lt-LT" sz="3200" b="1" dirty="0">
                <a:solidFill>
                  <a:srgbClr val="0070C0"/>
                </a:solidFill>
              </a:rPr>
              <a:t>some information available either via newspapers (paid subscription) or on the internet; subsistence money via bank card; cash withdrawal at the machine; phones require certain account (gmail or other); PIN driven phone disturb during events with notifications and sounds during (seniors fear to silence or switch a phone off);</a:t>
            </a:r>
          </a:p>
          <a:p>
            <a:r>
              <a:rPr lang="en-GB" sz="3200" dirty="0"/>
              <a:t>Workplace attitudes</a:t>
            </a:r>
            <a:r>
              <a:rPr lang="lt-LT" sz="3200" dirty="0"/>
              <a:t>: </a:t>
            </a:r>
            <a:r>
              <a:rPr lang="lt-LT" sz="3200" b="1" dirty="0">
                <a:solidFill>
                  <a:srgbClr val="0070C0"/>
                </a:solidFill>
              </a:rPr>
              <a:t>IT challenges (most technologies managed via phone), tools programming.</a:t>
            </a:r>
          </a:p>
        </p:txBody>
      </p:sp>
    </p:spTree>
    <p:extLst>
      <p:ext uri="{BB962C8B-B14F-4D97-AF65-F5344CB8AC3E}">
        <p14:creationId xmlns:p14="http://schemas.microsoft.com/office/powerpoint/2010/main" val="781286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Recent Infrastructure Projects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1" dirty="0">
                <a:solidFill>
                  <a:srgbClr val="0070C0"/>
                </a:solidFill>
              </a:rPr>
              <a:t>Seniors learn Nordic Walking.</a:t>
            </a:r>
          </a:p>
          <a:p>
            <a:pPr marL="0" indent="0">
              <a:buNone/>
            </a:pPr>
            <a:r>
              <a:rPr lang="lt-LT" b="1" dirty="0">
                <a:solidFill>
                  <a:srgbClr val="0070C0"/>
                </a:solidFill>
              </a:rPr>
              <a:t>Active in the Pool.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23C1655-5209-4177-BF98-B7B82C59B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25625"/>
            <a:ext cx="5638321" cy="42315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7944E83-9682-4371-AFBA-5E1489C8B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2957108"/>
            <a:ext cx="4829783" cy="321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41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815963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/>
            <a:r>
              <a:rPr lang="en-US" sz="4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Pedestrian and cycling paths. </a:t>
            </a:r>
            <a:br>
              <a:rPr lang="en-US" sz="4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 accessibility pad.</a:t>
            </a:r>
            <a:endParaRPr lang="en-US" sz="4100" b="1" kern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aveikslėlio vietos rezervavimo ženklas 7" descr="F2F7083F-0926-4E70-A6C7-5B2B8CFE3073.jpe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r="10735" b="-2"/>
          <a:stretch/>
        </p:blipFill>
        <p:spPr>
          <a:xfrm>
            <a:off x="317635" y="321733"/>
            <a:ext cx="4160452" cy="6214534"/>
          </a:xfrm>
          <a:prstGeom prst="rect">
            <a:avLst/>
          </a:prstGeom>
        </p:spPr>
      </p:pic>
      <p:pic>
        <p:nvPicPr>
          <p:cNvPr id="5" name="Paveikslėlio vietos rezervavimo ženklas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" r="2" b="23880"/>
          <a:stretch/>
        </p:blipFill>
        <p:spPr>
          <a:xfrm>
            <a:off x="4654296" y="299363"/>
            <a:ext cx="7217085" cy="300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49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Non-governmental organisations for seniors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7336"/>
            <a:ext cx="10515600" cy="4351338"/>
          </a:xfrm>
        </p:spPr>
        <p:txBody>
          <a:bodyPr/>
          <a:lstStyle/>
          <a:p>
            <a:r>
              <a:rPr lang="lt-LT" sz="3600" dirty="0"/>
              <a:t>Writers‘ and Poetss Club </a:t>
            </a:r>
            <a:r>
              <a:rPr lang="en-US" sz="3600" dirty="0"/>
              <a:t>„</a:t>
            </a:r>
            <a:r>
              <a:rPr lang="lt-LT" sz="3600" dirty="0"/>
              <a:t>Rainbow</a:t>
            </a:r>
            <a:r>
              <a:rPr lang="en-US" sz="3600" dirty="0"/>
              <a:t>”</a:t>
            </a:r>
          </a:p>
          <a:p>
            <a:r>
              <a:rPr lang="lt-LT" sz="3600" dirty="0"/>
              <a:t>Church community club „Caritas“</a:t>
            </a:r>
            <a:endParaRPr lang="en-US" sz="3600" dirty="0"/>
          </a:p>
          <a:p>
            <a:r>
              <a:rPr lang="lt-LT" sz="3600" dirty="0"/>
              <a:t>Community of disabled people</a:t>
            </a:r>
            <a:endParaRPr lang="en-US" sz="3600" dirty="0"/>
          </a:p>
          <a:p>
            <a:r>
              <a:rPr lang="lt-LT" sz="3600" dirty="0"/>
              <a:t>Club „Artritis“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F29479-1F2C-45C0-999C-E24ED9AAB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944939"/>
            <a:ext cx="4540090" cy="25533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1C704C-FF4C-4C76-899F-D39D7C4BB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856" y="3944938"/>
            <a:ext cx="4170536" cy="254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51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Events for all age groups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45305" cy="4351338"/>
          </a:xfrm>
        </p:spPr>
        <p:txBody>
          <a:bodyPr>
            <a:normAutofit/>
          </a:bodyPr>
          <a:lstStyle/>
          <a:p>
            <a:r>
              <a:rPr lang="lt-LT" sz="4400" dirty="0"/>
              <a:t>State days</a:t>
            </a:r>
            <a:endParaRPr lang="en-US" sz="4400" dirty="0"/>
          </a:p>
          <a:p>
            <a:r>
              <a:rPr lang="lt-LT" sz="4400" dirty="0"/>
              <a:t>City birthday</a:t>
            </a:r>
            <a:endParaRPr lang="en-US" sz="4400" dirty="0"/>
          </a:p>
          <a:p>
            <a:r>
              <a:rPr lang="lt-LT" sz="4400" dirty="0"/>
              <a:t>Easter, Christmas, Mother‘s Day, Father‘s Day</a:t>
            </a:r>
            <a:endParaRPr lang="en-US" sz="4400" dirty="0"/>
          </a:p>
          <a:p>
            <a:r>
              <a:rPr lang="lt-LT" sz="4400" dirty="0"/>
              <a:t>Outdoor summer festival „Vasaronės“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80693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896" y="3333278"/>
            <a:ext cx="6260123" cy="3674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824" y="11545"/>
            <a:ext cx="5016843" cy="30819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586" y="3093526"/>
            <a:ext cx="5176081" cy="37644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867" y="0"/>
            <a:ext cx="6336957" cy="422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248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6446" b="8588"/>
          <a:stretch/>
        </p:blipFill>
        <p:spPr>
          <a:xfrm>
            <a:off x="61783" y="-386860"/>
            <a:ext cx="5684703" cy="417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703" y="0"/>
            <a:ext cx="6507297" cy="43513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01797"/>
            <a:ext cx="5808271" cy="43562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4775" y="3789140"/>
            <a:ext cx="6747225" cy="310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35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533" y="1036173"/>
            <a:ext cx="10178934" cy="9702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lt-LT" b="1" kern="12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Services of the Rokiškis Social Care Center</a:t>
            </a:r>
            <a:endParaRPr lang="en-US" b="1" kern="1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6002064" y="2410448"/>
            <a:ext cx="5841240" cy="38903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4511" r="-2" b="6104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29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5D5DD-C208-436F-BFBC-ACAC65456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996" y="749056"/>
            <a:ext cx="4584967" cy="4134232"/>
          </a:xfrm>
        </p:spPr>
        <p:txBody>
          <a:bodyPr anchor="t">
            <a:noAutofit/>
          </a:bodyPr>
          <a:lstStyle/>
          <a:p>
            <a:r>
              <a:rPr lang="lt-LT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 Care</a:t>
            </a:r>
          </a:p>
          <a:p>
            <a:r>
              <a:rPr lang="lt-LT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self-care home </a:t>
            </a:r>
          </a:p>
          <a:p>
            <a:r>
              <a:rPr lang="lt-LT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Center for social competences development</a:t>
            </a:r>
          </a:p>
          <a:p>
            <a:r>
              <a:rPr lang="lt-LT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asisstance at home</a:t>
            </a:r>
          </a:p>
          <a:p>
            <a:r>
              <a:rPr lang="lt-LT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and social transportation asisstance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26E1D2-9A1A-4F72-B44F-D2ACACA279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25" r="10670" b="4"/>
          <a:stretch/>
        </p:blipFill>
        <p:spPr>
          <a:xfrm>
            <a:off x="4601056" y="10"/>
            <a:ext cx="3749040" cy="33832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945B20-FB6C-47AD-A5D1-4522C081F9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63" r="10632" b="4"/>
          <a:stretch/>
        </p:blipFill>
        <p:spPr>
          <a:xfrm>
            <a:off x="8442960" y="10"/>
            <a:ext cx="3749040" cy="33832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0D658F-BCBB-4F8A-837E-1AC3A4242D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52" r="16579" b="-4"/>
          <a:stretch/>
        </p:blipFill>
        <p:spPr>
          <a:xfrm>
            <a:off x="4601056" y="3474722"/>
            <a:ext cx="3749040" cy="33832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392CEB-AADD-4172-8E70-B3CB4DF63E0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615" r="-1" b="-1"/>
          <a:stretch/>
        </p:blipFill>
        <p:spPr>
          <a:xfrm>
            <a:off x="8442960" y="3474719"/>
            <a:ext cx="3749040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500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769" r="22967" b="1"/>
          <a:stretch/>
        </p:blipFill>
        <p:spPr>
          <a:xfrm>
            <a:off x="-6" y="10"/>
            <a:ext cx="7642746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152624"/>
            <a:ext cx="2112264" cy="1920240"/>
          </a:xfrm>
        </p:spPr>
        <p:txBody>
          <a:bodyPr>
            <a:normAutofit/>
          </a:bodyPr>
          <a:lstStyle/>
          <a:p>
            <a:r>
              <a:rPr lang="lt-LT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Elderly Home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243" r="9402" b="1"/>
          <a:stretch/>
        </p:blipFill>
        <p:spPr>
          <a:xfrm>
            <a:off x="7809454" y="1"/>
            <a:ext cx="4382546" cy="33456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1813" r="-3" b="-3"/>
          <a:stretch/>
        </p:blipFill>
        <p:spPr>
          <a:xfrm>
            <a:off x="7809462" y="3512354"/>
            <a:ext cx="4382545" cy="334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272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solidFill>
                  <a:schemeClr val="accent1">
                    <a:lumMod val="75000"/>
                  </a:schemeClr>
                </a:solidFill>
              </a:rPr>
              <a:t>Estenfeld Malteser bring food and daily tools for the poor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04CA8-2E4C-4B0C-91F6-53E256302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9313"/>
            <a:ext cx="6096000" cy="4057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CC2692-35B2-438A-9B65-F6018D854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960" y="2119313"/>
            <a:ext cx="5413494" cy="406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123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298</Words>
  <Application>Microsoft Office PowerPoint</Application>
  <PresentationFormat>Širokozaslonsko</PresentationFormat>
  <Paragraphs>60</Paragraphs>
  <Slides>13</Slides>
  <Notes>2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Juniors and Seniors – Active aging </vt:lpstr>
      <vt:lpstr>The aging situation in Rokiškis, Lithuania</vt:lpstr>
      <vt:lpstr>Key challenges we face</vt:lpstr>
      <vt:lpstr>Recent Infrastructure Projects</vt:lpstr>
      <vt:lpstr>Pedestrian and cycling paths.  Hospital accessibility pad.</vt:lpstr>
      <vt:lpstr>Non-governmental organisations for seniors</vt:lpstr>
      <vt:lpstr>Events for all age groups</vt:lpstr>
      <vt:lpstr>PowerPointova predstavitev</vt:lpstr>
      <vt:lpstr>PowerPointova predstavitev</vt:lpstr>
      <vt:lpstr>Services of the Rokiškis Social Care Center</vt:lpstr>
      <vt:lpstr>PowerPointova predstavitev</vt:lpstr>
      <vt:lpstr>Elderly Home</vt:lpstr>
      <vt:lpstr>Estenfeld Malteser bring food and daily tools for the poor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Juniors and Seniors – Active aging</dc:title>
  <dc:creator>Irena Matelienė</dc:creator>
  <cp:lastModifiedBy>Miha</cp:lastModifiedBy>
  <cp:revision>13</cp:revision>
  <dcterms:created xsi:type="dcterms:W3CDTF">2020-09-02T18:13:50Z</dcterms:created>
  <dcterms:modified xsi:type="dcterms:W3CDTF">2020-09-03T06:14:04Z</dcterms:modified>
</cp:coreProperties>
</file>