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7" r:id="rId2"/>
    <p:sldId id="258" r:id="rId3"/>
    <p:sldId id="263" r:id="rId4"/>
    <p:sldId id="283" r:id="rId5"/>
    <p:sldId id="282" r:id="rId6"/>
    <p:sldId id="281" r:id="rId7"/>
    <p:sldId id="280" r:id="rId8"/>
    <p:sldId id="279" r:id="rId9"/>
    <p:sldId id="278" r:id="rId10"/>
    <p:sldId id="277" r:id="rId11"/>
    <p:sldId id="276" r:id="rId12"/>
    <p:sldId id="275" r:id="rId13"/>
    <p:sldId id="274" r:id="rId14"/>
    <p:sldId id="273" r:id="rId15"/>
    <p:sldId id="272" r:id="rId16"/>
    <p:sldId id="271" r:id="rId17"/>
    <p:sldId id="264" r:id="rId18"/>
    <p:sldId id="270" r:id="rId19"/>
    <p:sldId id="269" r:id="rId20"/>
    <p:sldId id="285" r:id="rId21"/>
    <p:sldId id="268" r:id="rId22"/>
    <p:sldId id="267" r:id="rId23"/>
    <p:sldId id="266" r:id="rId24"/>
    <p:sldId id="265" r:id="rId25"/>
    <p:sldId id="284" r:id="rId26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3B3BB7-9BB1-469D-AEB1-E79E1C5768D6}" type="datetimeFigureOut">
              <a:rPr lang="sl-SI" smtClean="0"/>
              <a:t>13. 04. 2022</a:t>
            </a:fld>
            <a:endParaRPr lang="sl-S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4BA45A-D205-4BEE-A03D-0DD39E5F595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45019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11552-A176-4FB3-9C78-E18755C663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38B2B2-332F-4FBF-AD7E-C1D1B1356B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l-S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C24026-842C-46B2-8381-278CE7E4E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2F2C7-CCCF-4A48-8973-69DEE8CCD5DC}" type="datetimeFigureOut">
              <a:rPr lang="sl-SI" smtClean="0"/>
              <a:t>13. 04. 2022</a:t>
            </a:fld>
            <a:endParaRPr lang="sl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2488D4-43F7-4E4E-97F0-6FA04649E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38F7E4-153D-4D40-B5ED-FBB5E83B4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DBE76-1EF9-47D4-9CAD-8DE1941171B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37889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3060E-7A81-4BDD-97F8-C22D070C2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7DBA60-5BD2-427B-AA5D-3E56D3D470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050B31-0C65-4919-B38F-125414242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2F2C7-CCCF-4A48-8973-69DEE8CCD5DC}" type="datetimeFigureOut">
              <a:rPr lang="sl-SI" smtClean="0"/>
              <a:t>13. 04. 2022</a:t>
            </a:fld>
            <a:endParaRPr lang="sl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1BA27F-4DEE-4A59-8CC4-79D83F44F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78996E-ED22-433C-9967-BFF04341F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DBE76-1EF9-47D4-9CAD-8DE1941171B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80923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C9A9D-37AF-41B2-B6E3-487DC4F33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758D5D-57F4-4058-A5D0-18C5EFD24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F326C4-AC7D-4BBB-86F5-A46D71A17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2F2C7-CCCF-4A48-8973-69DEE8CCD5DC}" type="datetimeFigureOut">
              <a:rPr lang="sl-SI" smtClean="0"/>
              <a:t>13. 04. 2022</a:t>
            </a:fld>
            <a:endParaRPr lang="sl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8B6B55-1572-4B77-96D1-847CDB773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A92847-9237-4B5C-9799-7DEF2CFE4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DBE76-1EF9-47D4-9CAD-8DE1941171B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291741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79E02-0072-482D-83D0-F1FCD694F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55D731-97A9-4C10-BC8D-2A0DDE37E0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D963BE-43EC-4435-B762-22AC0D1F49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E6B604-E4E5-4789-BD8B-47D6C9D1D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2F2C7-CCCF-4A48-8973-69DEE8CCD5DC}" type="datetimeFigureOut">
              <a:rPr lang="sl-SI" smtClean="0"/>
              <a:t>13. 04. 2022</a:t>
            </a:fld>
            <a:endParaRPr lang="sl-S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580902-51B1-4A08-8341-CC7D56F14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1C01C2-1DD5-4669-9B68-40B0EDB5F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DBE76-1EF9-47D4-9CAD-8DE1941171B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07755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D6517-AF07-4923-A14F-135CEA40D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607695-0BBA-4601-AD38-52FD32059E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6F0CA3-7B83-4AD4-BB56-A9BFFE240D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FBC8AE-5348-4B1E-860E-DF33109C82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4E55FB-F0F1-4ED4-B068-361E232B64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C0858C-281F-49BE-94E0-371091063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2F2C7-CCCF-4A48-8973-69DEE8CCD5DC}" type="datetimeFigureOut">
              <a:rPr lang="sl-SI" smtClean="0"/>
              <a:t>13. 04. 2022</a:t>
            </a:fld>
            <a:endParaRPr lang="sl-S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03248C-64AC-4B47-A636-CC657EB8C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EC76F8-337B-4D27-BE97-4B7B1405F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DBE76-1EF9-47D4-9CAD-8DE1941171B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65144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821DA-6563-4769-A7BE-ACDCB424A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7730B5-EFB1-433B-A721-72BCC60DF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2F2C7-CCCF-4A48-8973-69DEE8CCD5DC}" type="datetimeFigureOut">
              <a:rPr lang="sl-SI" smtClean="0"/>
              <a:t>13. 04. 2022</a:t>
            </a:fld>
            <a:endParaRPr lang="sl-S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82E19-0828-4851-ADA7-CE30AEDB1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5500A5-47E0-498E-8CC3-7A2ACD0D4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DBE76-1EF9-47D4-9CAD-8DE1941171B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4785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E79701-E2B1-4D3F-BC75-CF500CE87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2F2C7-CCCF-4A48-8973-69DEE8CCD5DC}" type="datetimeFigureOut">
              <a:rPr lang="sl-SI" smtClean="0"/>
              <a:t>13. 04. 2022</a:t>
            </a:fld>
            <a:endParaRPr lang="sl-S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924722-C4AC-4E56-8563-03BB379F3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89D827-2FA4-4521-81BE-645FE8B15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DBE76-1EF9-47D4-9CAD-8DE1941171B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8563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BD6F4-4B82-4DD8-8958-C13C50259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87B901-16B0-4C11-8762-4AB089D4B3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364711-3929-48CB-9F5B-4EC36F31D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B2C2E0-4254-4AD3-BEDB-46A74CB91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2F2C7-CCCF-4A48-8973-69DEE8CCD5DC}" type="datetimeFigureOut">
              <a:rPr lang="sl-SI" smtClean="0"/>
              <a:t>13. 04. 2022</a:t>
            </a:fld>
            <a:endParaRPr lang="sl-S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6E2A08-0116-44AB-AA4F-88962D4BF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A66DB7-A493-47F9-AE2E-AEE2F8C19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DBE76-1EF9-47D4-9CAD-8DE1941171B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12629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E4016-7A32-4185-9302-7A308FED6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FFD582-92CA-4C9E-9A2B-E3B7775AA0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4F20C9-7B42-461F-958E-6BE68E3317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6FBD18-9257-4F52-8F88-F6DAE2DD6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2F2C7-CCCF-4A48-8973-69DEE8CCD5DC}" type="datetimeFigureOut">
              <a:rPr lang="sl-SI" smtClean="0"/>
              <a:t>13. 04. 2022</a:t>
            </a:fld>
            <a:endParaRPr lang="sl-S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59CCE3-051F-41C2-8129-72DEF290B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2BC93D-1EF0-476D-8D08-14ABA77AF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DBE76-1EF9-47D4-9CAD-8DE1941171B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456985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1F16E-6E2C-4310-845D-D1D77BF6B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D5E59D-CE4F-4B5A-9FC0-DA9CE49F5A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2ACDDB-F52C-4AD3-9C14-7D42CA3EE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2F2C7-CCCF-4A48-8973-69DEE8CCD5DC}" type="datetimeFigureOut">
              <a:rPr lang="sl-SI" smtClean="0"/>
              <a:t>13. 04. 2022</a:t>
            </a:fld>
            <a:endParaRPr lang="sl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F23C97-94BA-4A34-8B12-D537D03AE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3B3A48-D4CE-45CA-9CF0-EC4FCC934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DBE76-1EF9-47D4-9CAD-8DE1941171B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877987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437E82-06A4-4165-A140-1A58345C64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6FB6AD-F2B8-49A4-B83F-8BF8A088C0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B144FE-43C5-4A36-80F4-2AA360189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2F2C7-CCCF-4A48-8973-69DEE8CCD5DC}" type="datetimeFigureOut">
              <a:rPr lang="sl-SI" smtClean="0"/>
              <a:t>13. 04. 2022</a:t>
            </a:fld>
            <a:endParaRPr lang="sl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443EA1-1950-45E6-BA5B-0147EA28C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D6B82-0862-4B6E-9247-5D1BF354C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DBE76-1EF9-47D4-9CAD-8DE1941171B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24576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EAAD4D-810A-4ADD-89A7-DA09D182D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BAB7A1-6BE2-47D4-B7F9-391E9A8388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F8A432-566F-4660-8B23-5761FB7450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52F2C7-CCCF-4A48-8973-69DEE8CCD5DC}" type="datetimeFigureOut">
              <a:rPr lang="sl-SI" smtClean="0"/>
              <a:t>13. 04. 2022</a:t>
            </a:fld>
            <a:endParaRPr lang="sl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8C67CB-A209-41AC-96AE-D0127D2D7A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F0C3A0-FCB8-46C4-8FB0-938DCCBF29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EDBE76-1EF9-47D4-9CAD-8DE1941171B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57629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F65D070-1646-4F81-9A26-4B717B010C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5th Event Bad </a:t>
            </a:r>
            <a:r>
              <a:rPr lang="en-US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Kötzting</a:t>
            </a:r>
            <a:r>
              <a:rPr lang="en-U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21. - 23. April 2022</a:t>
            </a:r>
            <a:endParaRPr lang="sl-SI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l-SI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EB7534D8-BD9B-4E0A-8682-C592D04C0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086928" cy="11489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66D64BC-040F-4D82-81C4-512729E67D9C}"/>
              </a:ext>
            </a:extLst>
          </p:cNvPr>
          <p:cNvSpPr txBox="1"/>
          <p:nvPr/>
        </p:nvSpPr>
        <p:spPr>
          <a:xfrm>
            <a:off x="8842075" y="0"/>
            <a:ext cx="3372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53813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Juniors for Seniors – active ageing </a:t>
            </a:r>
            <a:endParaRPr lang="sl-SI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E1E664-5B42-4FC7-ADD3-82F8F237FB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3428" y="369332"/>
            <a:ext cx="1598572" cy="1065923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E30B292A-E785-4DF0-8939-69E98FFC283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0" y="2752833"/>
            <a:ext cx="91440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53813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Juniors for Seniors – active ageing </a:t>
            </a:r>
            <a:endParaRPr lang="sl-SI" sz="4800" dirty="0"/>
          </a:p>
        </p:txBody>
      </p:sp>
    </p:spTree>
    <p:extLst>
      <p:ext uri="{BB962C8B-B14F-4D97-AF65-F5344CB8AC3E}">
        <p14:creationId xmlns:p14="http://schemas.microsoft.com/office/powerpoint/2010/main" val="1669441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F65D070-1646-4F81-9A26-4B717B010C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420693"/>
          </a:xfrm>
        </p:spPr>
        <p:txBody>
          <a:bodyPr>
            <a:normAutofit/>
          </a:bodyPr>
          <a:lstStyle/>
          <a:p>
            <a:r>
              <a:rPr lang="en-U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5th Event Bad </a:t>
            </a:r>
            <a:r>
              <a:rPr lang="en-US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Kötzting</a:t>
            </a:r>
            <a:r>
              <a:rPr lang="en-U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21. - 23. April 2022</a:t>
            </a:r>
            <a:endParaRPr lang="sl-SI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l-SI" dirty="0"/>
          </a:p>
          <a:p>
            <a:r>
              <a:rPr lang="sl-SI" dirty="0"/>
              <a:t>					Miha Ješe</a:t>
            </a:r>
          </a:p>
          <a:p>
            <a:r>
              <a:rPr lang="sl-SI" dirty="0"/>
              <a:t>					  Nina Štibelj</a:t>
            </a:r>
          </a:p>
          <a:p>
            <a:r>
              <a:rPr lang="sl-SI" dirty="0"/>
              <a:t>					 Igor Medič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EB7534D8-BD9B-4E0A-8682-C592D04C0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086928" cy="11489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66D64BC-040F-4D82-81C4-512729E67D9C}"/>
              </a:ext>
            </a:extLst>
          </p:cNvPr>
          <p:cNvSpPr txBox="1"/>
          <p:nvPr/>
        </p:nvSpPr>
        <p:spPr>
          <a:xfrm>
            <a:off x="8842075" y="0"/>
            <a:ext cx="3372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53813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Juniors for Seniors – active ageing </a:t>
            </a:r>
            <a:endParaRPr lang="sl-SI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E1E664-5B42-4FC7-ADD3-82F8F237FB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3428" y="369332"/>
            <a:ext cx="1598572" cy="1065923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E30B292A-E785-4DF0-8939-69E98FFC283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0" y="1435255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4800" b="1" dirty="0" err="1">
                <a:solidFill>
                  <a:srgbClr val="53813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Flats</a:t>
            </a:r>
            <a:r>
              <a:rPr lang="sl-SI" sz="4800" b="1" dirty="0">
                <a:solidFill>
                  <a:srgbClr val="53813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l-SI" sz="4800" b="1" dirty="0" err="1">
                <a:solidFill>
                  <a:srgbClr val="53813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</a:t>
            </a:r>
            <a:r>
              <a:rPr lang="sl-SI" sz="4800" b="1" dirty="0">
                <a:solidFill>
                  <a:srgbClr val="53813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800" b="1" dirty="0">
                <a:solidFill>
                  <a:srgbClr val="53813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Seniors</a:t>
            </a:r>
            <a:r>
              <a:rPr lang="sl-SI" sz="4800" b="1" dirty="0">
                <a:solidFill>
                  <a:srgbClr val="53813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sl-SI" sz="4800" b="1" dirty="0">
                <a:solidFill>
                  <a:srgbClr val="53813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l-SI" sz="3600" b="1" dirty="0">
                <a:solidFill>
                  <a:srgbClr val="538135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sl-SI" sz="3600" b="1" dirty="0">
                <a:solidFill>
                  <a:srgbClr val="538135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l-SI" sz="3600" b="1" dirty="0" err="1">
                <a:solidFill>
                  <a:srgbClr val="538135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Questionnaire</a:t>
            </a:r>
            <a:r>
              <a:rPr lang="sl-SI" sz="3600" b="1" dirty="0">
                <a:solidFill>
                  <a:srgbClr val="538135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l-SI" sz="3600" b="1" dirty="0" err="1">
                <a:solidFill>
                  <a:srgbClr val="538135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analisy</a:t>
            </a:r>
            <a:endParaRPr lang="sl-SI" sz="3600" dirty="0"/>
          </a:p>
        </p:txBody>
      </p:sp>
    </p:spTree>
    <p:extLst>
      <p:ext uri="{BB962C8B-B14F-4D97-AF65-F5344CB8AC3E}">
        <p14:creationId xmlns:p14="http://schemas.microsoft.com/office/powerpoint/2010/main" val="1219628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EB7534D8-BD9B-4E0A-8682-C592D04C0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086928" cy="11489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66D64BC-040F-4D82-81C4-512729E67D9C}"/>
              </a:ext>
            </a:extLst>
          </p:cNvPr>
          <p:cNvSpPr txBox="1"/>
          <p:nvPr/>
        </p:nvSpPr>
        <p:spPr>
          <a:xfrm>
            <a:off x="8842075" y="0"/>
            <a:ext cx="3372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53813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Juniors for Seniors – active ageing </a:t>
            </a:r>
            <a:endParaRPr lang="sl-SI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E1E664-5B42-4FC7-ADD3-82F8F237FB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3428" y="369332"/>
            <a:ext cx="1598572" cy="106592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D31AF56-E447-421B-90FA-2E21384942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3660" y="527822"/>
            <a:ext cx="7273035" cy="5802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364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EB7534D8-BD9B-4E0A-8682-C592D04C0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086928" cy="11489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66D64BC-040F-4D82-81C4-512729E67D9C}"/>
              </a:ext>
            </a:extLst>
          </p:cNvPr>
          <p:cNvSpPr txBox="1"/>
          <p:nvPr/>
        </p:nvSpPr>
        <p:spPr>
          <a:xfrm>
            <a:off x="8842075" y="0"/>
            <a:ext cx="3372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53813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Juniors for Seniors – active ageing </a:t>
            </a:r>
            <a:endParaRPr lang="sl-SI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E1E664-5B42-4FC7-ADD3-82F8F237FB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3428" y="369332"/>
            <a:ext cx="1598572" cy="106592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051B809-8C04-4B0D-A09A-05DEB0C58C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8223" y="369332"/>
            <a:ext cx="6497514" cy="6272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579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EB7534D8-BD9B-4E0A-8682-C592D04C0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086928" cy="11489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66D64BC-040F-4D82-81C4-512729E67D9C}"/>
              </a:ext>
            </a:extLst>
          </p:cNvPr>
          <p:cNvSpPr txBox="1"/>
          <p:nvPr/>
        </p:nvSpPr>
        <p:spPr>
          <a:xfrm>
            <a:off x="8842075" y="0"/>
            <a:ext cx="3372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53813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Juniors for Seniors – active ageing </a:t>
            </a:r>
            <a:endParaRPr lang="sl-SI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E1E664-5B42-4FC7-ADD3-82F8F237FB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3428" y="369332"/>
            <a:ext cx="1598572" cy="106592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60FB22B-3F98-4321-8470-2922AD7557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7552" y="395834"/>
            <a:ext cx="6545252" cy="606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585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EB7534D8-BD9B-4E0A-8682-C592D04C0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086928" cy="11489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66D64BC-040F-4D82-81C4-512729E67D9C}"/>
              </a:ext>
            </a:extLst>
          </p:cNvPr>
          <p:cNvSpPr txBox="1"/>
          <p:nvPr/>
        </p:nvSpPr>
        <p:spPr>
          <a:xfrm>
            <a:off x="8842075" y="0"/>
            <a:ext cx="3372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53813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Juniors for Seniors – active ageing </a:t>
            </a:r>
            <a:endParaRPr lang="sl-SI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E1E664-5B42-4FC7-ADD3-82F8F237FB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3428" y="369332"/>
            <a:ext cx="1598572" cy="106592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EA63CFC-5A52-4E48-A750-2BCFA3D0EB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7718" y="312717"/>
            <a:ext cx="6044920" cy="6232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189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EB7534D8-BD9B-4E0A-8682-C592D04C0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086928" cy="11489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66D64BC-040F-4D82-81C4-512729E67D9C}"/>
              </a:ext>
            </a:extLst>
          </p:cNvPr>
          <p:cNvSpPr txBox="1"/>
          <p:nvPr/>
        </p:nvSpPr>
        <p:spPr>
          <a:xfrm>
            <a:off x="8842075" y="0"/>
            <a:ext cx="3372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53813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Juniors for Seniors – active ageing </a:t>
            </a:r>
            <a:endParaRPr lang="sl-SI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E1E664-5B42-4FC7-ADD3-82F8F237FB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3428" y="369332"/>
            <a:ext cx="1598572" cy="106592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04B1EBB-2E73-49FF-BFC5-6382F7BE0F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8845" y="552229"/>
            <a:ext cx="6602666" cy="5753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8099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EB7534D8-BD9B-4E0A-8682-C592D04C0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086928" cy="11489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66D64BC-040F-4D82-81C4-512729E67D9C}"/>
              </a:ext>
            </a:extLst>
          </p:cNvPr>
          <p:cNvSpPr txBox="1"/>
          <p:nvPr/>
        </p:nvSpPr>
        <p:spPr>
          <a:xfrm>
            <a:off x="8842075" y="0"/>
            <a:ext cx="3372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53813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Juniors for Seniors – active ageing </a:t>
            </a:r>
            <a:endParaRPr lang="sl-SI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E1E664-5B42-4FC7-ADD3-82F8F237FB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3428" y="369332"/>
            <a:ext cx="1598572" cy="106592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AF880BE-FC6D-4468-9373-F6C089D75A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0026" y="655415"/>
            <a:ext cx="6680304" cy="5547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4268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EB7534D8-BD9B-4E0A-8682-C592D04C0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086928" cy="11489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66D64BC-040F-4D82-81C4-512729E67D9C}"/>
              </a:ext>
            </a:extLst>
          </p:cNvPr>
          <p:cNvSpPr txBox="1"/>
          <p:nvPr/>
        </p:nvSpPr>
        <p:spPr>
          <a:xfrm>
            <a:off x="8842075" y="0"/>
            <a:ext cx="3372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53813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Juniors for Seniors – active ageing </a:t>
            </a:r>
            <a:endParaRPr lang="sl-SI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E1E664-5B42-4FC7-ADD3-82F8F237FB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3428" y="369332"/>
            <a:ext cx="1598572" cy="106592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F4FF879-2B99-4D92-B47D-38466F3753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2523" y="0"/>
            <a:ext cx="62395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0836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EB7534D8-BD9B-4E0A-8682-C592D04C0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086928" cy="11489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66D64BC-040F-4D82-81C4-512729E67D9C}"/>
              </a:ext>
            </a:extLst>
          </p:cNvPr>
          <p:cNvSpPr txBox="1"/>
          <p:nvPr/>
        </p:nvSpPr>
        <p:spPr>
          <a:xfrm>
            <a:off x="8842075" y="0"/>
            <a:ext cx="3372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53813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Juniors for Seniors – active ageing </a:t>
            </a:r>
            <a:endParaRPr lang="sl-SI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E1E664-5B42-4FC7-ADD3-82F8F237FB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3428" y="369332"/>
            <a:ext cx="1598572" cy="106592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6A62B67-B3D8-4B20-97E7-943A5789C2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3375" y="384995"/>
            <a:ext cx="6553605" cy="6088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5604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EB7534D8-BD9B-4E0A-8682-C592D04C0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086928" cy="11489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66D64BC-040F-4D82-81C4-512729E67D9C}"/>
              </a:ext>
            </a:extLst>
          </p:cNvPr>
          <p:cNvSpPr txBox="1"/>
          <p:nvPr/>
        </p:nvSpPr>
        <p:spPr>
          <a:xfrm>
            <a:off x="8842075" y="0"/>
            <a:ext cx="3372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53813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Juniors for Seniors – active ageing </a:t>
            </a:r>
            <a:endParaRPr lang="sl-SI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E1E664-5B42-4FC7-ADD3-82F8F237FB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3428" y="369332"/>
            <a:ext cx="1598572" cy="106592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940218F-558E-4E58-8EA5-DE88CBA53D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8900" y="164309"/>
            <a:ext cx="6213175" cy="6529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7541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EB7534D8-BD9B-4E0A-8682-C592D04C0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086928" cy="11489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66D64BC-040F-4D82-81C4-512729E67D9C}"/>
              </a:ext>
            </a:extLst>
          </p:cNvPr>
          <p:cNvSpPr txBox="1"/>
          <p:nvPr/>
        </p:nvSpPr>
        <p:spPr>
          <a:xfrm>
            <a:off x="8842075" y="0"/>
            <a:ext cx="3372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53813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Juniors for Seniors – active ageing </a:t>
            </a:r>
            <a:endParaRPr lang="sl-SI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E1E664-5B42-4FC7-ADD3-82F8F237FB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3428" y="369332"/>
            <a:ext cx="1598572" cy="106592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6185704-FA92-432F-AFEF-E3053341FF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6535" y="390540"/>
            <a:ext cx="6367285" cy="6076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4828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EB7534D8-BD9B-4E0A-8682-C592D04C0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086928" cy="11489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66D64BC-040F-4D82-81C4-512729E67D9C}"/>
              </a:ext>
            </a:extLst>
          </p:cNvPr>
          <p:cNvSpPr txBox="1"/>
          <p:nvPr/>
        </p:nvSpPr>
        <p:spPr>
          <a:xfrm>
            <a:off x="8842075" y="0"/>
            <a:ext cx="3372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53813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Juniors for Seniors – active ageing </a:t>
            </a:r>
            <a:endParaRPr lang="sl-SI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E1E664-5B42-4FC7-ADD3-82F8F237FB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3428" y="369332"/>
            <a:ext cx="1598572" cy="106592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C7BA565-A069-4714-9415-3D2AEFBA60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4339" y="348342"/>
            <a:ext cx="6671677" cy="6161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8965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EB7534D8-BD9B-4E0A-8682-C592D04C0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086928" cy="11489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66D64BC-040F-4D82-81C4-512729E67D9C}"/>
              </a:ext>
            </a:extLst>
          </p:cNvPr>
          <p:cNvSpPr txBox="1"/>
          <p:nvPr/>
        </p:nvSpPr>
        <p:spPr>
          <a:xfrm>
            <a:off x="8842075" y="0"/>
            <a:ext cx="3372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53813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Juniors for Seniors – active ageing </a:t>
            </a:r>
            <a:endParaRPr lang="sl-SI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E1E664-5B42-4FC7-ADD3-82F8F237FB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3428" y="369332"/>
            <a:ext cx="1598572" cy="106592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3993843-FA70-4F29-98C1-C4D50D6760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8394" y="585118"/>
            <a:ext cx="6923567" cy="5687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9178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EB7534D8-BD9B-4E0A-8682-C592D04C0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086928" cy="11489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66D64BC-040F-4D82-81C4-512729E67D9C}"/>
              </a:ext>
            </a:extLst>
          </p:cNvPr>
          <p:cNvSpPr txBox="1"/>
          <p:nvPr/>
        </p:nvSpPr>
        <p:spPr>
          <a:xfrm>
            <a:off x="8842075" y="0"/>
            <a:ext cx="3372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53813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Juniors for Seniors – active ageing </a:t>
            </a:r>
            <a:endParaRPr lang="sl-SI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E1E664-5B42-4FC7-ADD3-82F8F237FB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3428" y="369332"/>
            <a:ext cx="1598572" cy="106592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216D504-F5F2-4404-89E3-3923693088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3390" y="148390"/>
            <a:ext cx="5813576" cy="6561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4655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EB7534D8-BD9B-4E0A-8682-C592D04C0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086928" cy="11489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66D64BC-040F-4D82-81C4-512729E67D9C}"/>
              </a:ext>
            </a:extLst>
          </p:cNvPr>
          <p:cNvSpPr txBox="1"/>
          <p:nvPr/>
        </p:nvSpPr>
        <p:spPr>
          <a:xfrm>
            <a:off x="8842075" y="0"/>
            <a:ext cx="3372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53813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Juniors for Seniors – active ageing </a:t>
            </a:r>
            <a:endParaRPr lang="sl-SI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E1E664-5B42-4FC7-ADD3-82F8F237FB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3428" y="369332"/>
            <a:ext cx="1598572" cy="106592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FF52563-8576-47E6-A544-712CDA0414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0962" y="369332"/>
            <a:ext cx="5938432" cy="6247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2928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EB7534D8-BD9B-4E0A-8682-C592D04C0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086928" cy="11489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66D64BC-040F-4D82-81C4-512729E67D9C}"/>
              </a:ext>
            </a:extLst>
          </p:cNvPr>
          <p:cNvSpPr txBox="1"/>
          <p:nvPr/>
        </p:nvSpPr>
        <p:spPr>
          <a:xfrm>
            <a:off x="8842075" y="0"/>
            <a:ext cx="3372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53813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Juniors for Seniors – active ageing </a:t>
            </a:r>
            <a:endParaRPr lang="sl-SI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E1E664-5B42-4FC7-ADD3-82F8F237FB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3428" y="369332"/>
            <a:ext cx="1598572" cy="106592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4EF3B0D-88D5-44C9-BD94-29E1F333E1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135" y="489030"/>
            <a:ext cx="6870085" cy="5879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4982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EB7534D8-BD9B-4E0A-8682-C592D04C0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086928" cy="11489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66D64BC-040F-4D82-81C4-512729E67D9C}"/>
              </a:ext>
            </a:extLst>
          </p:cNvPr>
          <p:cNvSpPr txBox="1"/>
          <p:nvPr/>
        </p:nvSpPr>
        <p:spPr>
          <a:xfrm>
            <a:off x="8842075" y="0"/>
            <a:ext cx="3372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53813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Juniors for Seniors – active ageing </a:t>
            </a:r>
            <a:endParaRPr lang="sl-SI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E1E664-5B42-4FC7-ADD3-82F8F237FB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3428" y="369332"/>
            <a:ext cx="1598572" cy="106592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2ACC4AD-B8A1-419B-96A8-66299735F9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6701" y="369332"/>
            <a:ext cx="6826953" cy="6403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8817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EB7534D8-BD9B-4E0A-8682-C592D04C0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086928" cy="11489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66D64BC-040F-4D82-81C4-512729E67D9C}"/>
              </a:ext>
            </a:extLst>
          </p:cNvPr>
          <p:cNvSpPr txBox="1"/>
          <p:nvPr/>
        </p:nvSpPr>
        <p:spPr>
          <a:xfrm>
            <a:off x="8842075" y="0"/>
            <a:ext cx="3372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53813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Juniors for Seniors – active ageing </a:t>
            </a:r>
            <a:endParaRPr lang="sl-SI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E1E664-5B42-4FC7-ADD3-82F8F237FB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3428" y="369332"/>
            <a:ext cx="1598572" cy="106592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BF29E9B-A1A8-4C72-B8EF-F9778A924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0643" y="399025"/>
            <a:ext cx="5499069" cy="6059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5285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3">
            <a:extLst>
              <a:ext uri="{FF2B5EF4-FFF2-40B4-BE49-F238E27FC236}">
                <a16:creationId xmlns:a16="http://schemas.microsoft.com/office/drawing/2014/main" id="{EB7534D8-BD9B-4E0A-8682-C592D04C0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086928" cy="1148987"/>
          </a:xfrm>
          <a:prstGeom prst="rect">
            <a:avLst/>
          </a:prstGeom>
        </p:spPr>
      </p:pic>
      <p:sp>
        <p:nvSpPr>
          <p:cNvPr id="3" name="TextBox 4">
            <a:extLst>
              <a:ext uri="{FF2B5EF4-FFF2-40B4-BE49-F238E27FC236}">
                <a16:creationId xmlns:a16="http://schemas.microsoft.com/office/drawing/2014/main" id="{866D64BC-040F-4D82-81C4-512729E67D9C}"/>
              </a:ext>
            </a:extLst>
          </p:cNvPr>
          <p:cNvSpPr txBox="1"/>
          <p:nvPr/>
        </p:nvSpPr>
        <p:spPr>
          <a:xfrm>
            <a:off x="8842075" y="0"/>
            <a:ext cx="3372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53813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Juniors for Seniors – active ageing </a:t>
            </a:r>
            <a:endParaRPr lang="sl-SI" dirty="0"/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00E1E664-5B42-4FC7-ADD3-82F8F237FB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3428" y="369332"/>
            <a:ext cx="1598572" cy="1065923"/>
          </a:xfrm>
          <a:prstGeom prst="rect">
            <a:avLst/>
          </a:prstGeom>
        </p:spPr>
      </p:pic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2629340"/>
              </p:ext>
            </p:extLst>
          </p:nvPr>
        </p:nvGraphicFramePr>
        <p:xfrm>
          <a:off x="2245234" y="398277"/>
          <a:ext cx="7189887" cy="60614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37075">
                  <a:extLst>
                    <a:ext uri="{9D8B030D-6E8A-4147-A177-3AD203B41FA5}">
                      <a16:colId xmlns:a16="http://schemas.microsoft.com/office/drawing/2014/main" val="2354332612"/>
                    </a:ext>
                  </a:extLst>
                </a:gridCol>
                <a:gridCol w="1749026">
                  <a:extLst>
                    <a:ext uri="{9D8B030D-6E8A-4147-A177-3AD203B41FA5}">
                      <a16:colId xmlns:a16="http://schemas.microsoft.com/office/drawing/2014/main" val="2918478287"/>
                    </a:ext>
                  </a:extLst>
                </a:gridCol>
                <a:gridCol w="530897">
                  <a:extLst>
                    <a:ext uri="{9D8B030D-6E8A-4147-A177-3AD203B41FA5}">
                      <a16:colId xmlns:a16="http://schemas.microsoft.com/office/drawing/2014/main" val="3991386967"/>
                    </a:ext>
                  </a:extLst>
                </a:gridCol>
                <a:gridCol w="529317">
                  <a:extLst>
                    <a:ext uri="{9D8B030D-6E8A-4147-A177-3AD203B41FA5}">
                      <a16:colId xmlns:a16="http://schemas.microsoft.com/office/drawing/2014/main" val="1465091134"/>
                    </a:ext>
                  </a:extLst>
                </a:gridCol>
                <a:gridCol w="529317">
                  <a:extLst>
                    <a:ext uri="{9D8B030D-6E8A-4147-A177-3AD203B41FA5}">
                      <a16:colId xmlns:a16="http://schemas.microsoft.com/office/drawing/2014/main" val="3212186671"/>
                    </a:ext>
                  </a:extLst>
                </a:gridCol>
                <a:gridCol w="529317">
                  <a:extLst>
                    <a:ext uri="{9D8B030D-6E8A-4147-A177-3AD203B41FA5}">
                      <a16:colId xmlns:a16="http://schemas.microsoft.com/office/drawing/2014/main" val="3434689170"/>
                    </a:ext>
                  </a:extLst>
                </a:gridCol>
                <a:gridCol w="661646">
                  <a:extLst>
                    <a:ext uri="{9D8B030D-6E8A-4147-A177-3AD203B41FA5}">
                      <a16:colId xmlns:a16="http://schemas.microsoft.com/office/drawing/2014/main" val="137202575"/>
                    </a:ext>
                  </a:extLst>
                </a:gridCol>
                <a:gridCol w="661646">
                  <a:extLst>
                    <a:ext uri="{9D8B030D-6E8A-4147-A177-3AD203B41FA5}">
                      <a16:colId xmlns:a16="http://schemas.microsoft.com/office/drawing/2014/main" val="2548808354"/>
                    </a:ext>
                  </a:extLst>
                </a:gridCol>
                <a:gridCol w="661646">
                  <a:extLst>
                    <a:ext uri="{9D8B030D-6E8A-4147-A177-3AD203B41FA5}">
                      <a16:colId xmlns:a16="http://schemas.microsoft.com/office/drawing/2014/main" val="4184494408"/>
                    </a:ext>
                  </a:extLst>
                </a:gridCol>
              </a:tblGrid>
              <a:tr h="397896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sl-SI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Costs</a:t>
                      </a:r>
                      <a:r>
                        <a:rPr lang="sl-SI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sl-SI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for</a:t>
                      </a:r>
                      <a:r>
                        <a:rPr lang="sl-SI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sl-SI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the</a:t>
                      </a:r>
                      <a:r>
                        <a:rPr lang="sl-SI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sl-SI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flat</a:t>
                      </a:r>
                      <a:r>
                        <a:rPr lang="sl-SI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sl-SI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over</a:t>
                      </a:r>
                      <a:r>
                        <a:rPr lang="sl-SI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50 % </a:t>
                      </a:r>
                      <a:r>
                        <a:rPr lang="sl-SI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of</a:t>
                      </a:r>
                      <a:r>
                        <a:rPr lang="sl-SI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sl-SI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the</a:t>
                      </a:r>
                      <a:r>
                        <a:rPr lang="sl-SI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sl-SI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incomes</a:t>
                      </a:r>
                      <a:endParaRPr lang="sl-SI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 hMerge="1"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extLst>
                  <a:ext uri="{0D108BD9-81ED-4DB2-BD59-A6C34878D82A}">
                    <a16:rowId xmlns:a16="http://schemas.microsoft.com/office/drawing/2014/main" val="2784744596"/>
                  </a:ext>
                </a:extLst>
              </a:tr>
              <a:tr h="235878">
                <a:tc>
                  <a:txBody>
                    <a:bodyPr/>
                    <a:lstStyle/>
                    <a:p>
                      <a:pPr algn="l" fontAlgn="b"/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524997649"/>
                  </a:ext>
                </a:extLst>
              </a:tr>
              <a:tr h="235878">
                <a:tc>
                  <a:txBody>
                    <a:bodyPr/>
                    <a:lstStyle/>
                    <a:p>
                      <a:pPr algn="l" fontAlgn="b"/>
                      <a:r>
                        <a:rPr lang="sl-SI" sz="1400" u="none" strike="noStrike" dirty="0">
                          <a:effectLst/>
                          <a:latin typeface="+mn-lt"/>
                        </a:rPr>
                        <a:t>Town</a:t>
                      </a:r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u="none" strike="noStrike">
                          <a:effectLst/>
                          <a:latin typeface="+mn-lt"/>
                        </a:rPr>
                        <a:t>AUS</a:t>
                      </a:r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u="none" strike="noStrike">
                          <a:effectLst/>
                          <a:latin typeface="+mn-lt"/>
                        </a:rPr>
                        <a:t>CEH</a:t>
                      </a:r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u="none" strike="noStrike">
                          <a:effectLst/>
                          <a:latin typeface="+mn-lt"/>
                        </a:rPr>
                        <a:t>GER</a:t>
                      </a:r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u="none" strike="noStrike">
                          <a:effectLst/>
                          <a:latin typeface="+mn-lt"/>
                        </a:rPr>
                        <a:t>HUN</a:t>
                      </a:r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u="none" strike="noStrike">
                          <a:effectLst/>
                          <a:latin typeface="+mn-lt"/>
                        </a:rPr>
                        <a:t>IRL</a:t>
                      </a:r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u="none" strike="noStrike">
                          <a:effectLst/>
                          <a:latin typeface="+mn-lt"/>
                        </a:rPr>
                        <a:t>NET</a:t>
                      </a:r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u="none" strike="noStrike">
                          <a:effectLst/>
                          <a:latin typeface="+mn-lt"/>
                        </a:rPr>
                        <a:t>SLO</a:t>
                      </a:r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586645846"/>
                  </a:ext>
                </a:extLst>
              </a:tr>
              <a:tr h="235878">
                <a:tc>
                  <a:txBody>
                    <a:bodyPr/>
                    <a:lstStyle/>
                    <a:p>
                      <a:pPr algn="l" fontAlgn="b"/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368807965"/>
                  </a:ext>
                </a:extLst>
              </a:tr>
              <a:tr h="235878">
                <a:tc>
                  <a:txBody>
                    <a:bodyPr/>
                    <a:lstStyle/>
                    <a:p>
                      <a:pPr algn="l" fontAlgn="b"/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320373675"/>
                  </a:ext>
                </a:extLst>
              </a:tr>
              <a:tr h="235878">
                <a:tc>
                  <a:txBody>
                    <a:bodyPr/>
                    <a:lstStyle/>
                    <a:p>
                      <a:pPr algn="l" fontAlgn="b"/>
                      <a:r>
                        <a:rPr lang="sl-SI" sz="1400" u="none" strike="noStrike">
                          <a:effectLst/>
                          <a:latin typeface="+mn-lt"/>
                        </a:rPr>
                        <a:t>Persons</a:t>
                      </a:r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6563" marR="6563" marT="6563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051864063"/>
                  </a:ext>
                </a:extLst>
              </a:tr>
              <a:tr h="235878">
                <a:tc>
                  <a:txBody>
                    <a:bodyPr/>
                    <a:lstStyle/>
                    <a:p>
                      <a:pPr algn="l" fontAlgn="b"/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559743977"/>
                  </a:ext>
                </a:extLst>
              </a:tr>
              <a:tr h="235878">
                <a:tc>
                  <a:txBody>
                    <a:bodyPr/>
                    <a:lstStyle/>
                    <a:p>
                      <a:pPr algn="l" fontAlgn="b"/>
                      <a:r>
                        <a:rPr lang="sl-SI" sz="1400" u="none" strike="noStrike">
                          <a:effectLst/>
                          <a:latin typeface="+mn-lt"/>
                        </a:rPr>
                        <a:t>Size per person</a:t>
                      </a:r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l-SI" sz="1400" u="none" strike="noStrike">
                          <a:effectLst/>
                          <a:latin typeface="+mn-lt"/>
                        </a:rPr>
                        <a:t>less than 30 m2</a:t>
                      </a:r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6563" marR="6563" marT="6563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843410242"/>
                  </a:ext>
                </a:extLst>
              </a:tr>
              <a:tr h="235878">
                <a:tc>
                  <a:txBody>
                    <a:bodyPr/>
                    <a:lstStyle/>
                    <a:p>
                      <a:pPr algn="l" fontAlgn="b"/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l-SI" sz="1400" u="none" strike="noStrike" dirty="0">
                          <a:effectLst/>
                          <a:latin typeface="+mn-lt"/>
                        </a:rPr>
                        <a:t>30 - 40 m2</a:t>
                      </a:r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563" marR="6563" marT="6563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782007440"/>
                  </a:ext>
                </a:extLst>
              </a:tr>
              <a:tr h="235878">
                <a:tc>
                  <a:txBody>
                    <a:bodyPr/>
                    <a:lstStyle/>
                    <a:p>
                      <a:pPr algn="l" fontAlgn="b"/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l-SI" sz="1400" u="none" strike="noStrike" dirty="0">
                          <a:effectLst/>
                          <a:latin typeface="+mn-lt"/>
                        </a:rPr>
                        <a:t>40 - 60 m2</a:t>
                      </a:r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563" marR="6563" marT="6563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64014423"/>
                  </a:ext>
                </a:extLst>
              </a:tr>
              <a:tr h="235878">
                <a:tc>
                  <a:txBody>
                    <a:bodyPr/>
                    <a:lstStyle/>
                    <a:p>
                      <a:pPr algn="l" fontAlgn="b"/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l-SI" sz="1400" u="none" strike="noStrike">
                          <a:effectLst/>
                          <a:latin typeface="+mn-lt"/>
                        </a:rPr>
                        <a:t>more than 60 m2</a:t>
                      </a:r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563" marR="6563" marT="6563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772474485"/>
                  </a:ext>
                </a:extLst>
              </a:tr>
              <a:tr h="235878">
                <a:tc>
                  <a:txBody>
                    <a:bodyPr/>
                    <a:lstStyle/>
                    <a:p>
                      <a:pPr algn="l" fontAlgn="b"/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122135864"/>
                  </a:ext>
                </a:extLst>
              </a:tr>
              <a:tr h="235878">
                <a:tc>
                  <a:txBody>
                    <a:bodyPr/>
                    <a:lstStyle/>
                    <a:p>
                      <a:pPr algn="l" fontAlgn="b"/>
                      <a:r>
                        <a:rPr lang="sl-SI" sz="1400" u="none" strike="noStrike">
                          <a:effectLst/>
                          <a:latin typeface="+mn-lt"/>
                        </a:rPr>
                        <a:t>Ownership</a:t>
                      </a:r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l-SI" sz="1400" u="none" strike="noStrike" dirty="0" err="1">
                          <a:effectLst/>
                          <a:latin typeface="+mn-lt"/>
                        </a:rPr>
                        <a:t>my</a:t>
                      </a:r>
                      <a:r>
                        <a:rPr lang="sl-SI" sz="14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sl-SI" sz="1400" u="none" strike="noStrike" dirty="0" err="1">
                          <a:effectLst/>
                          <a:latin typeface="+mn-lt"/>
                        </a:rPr>
                        <a:t>own</a:t>
                      </a:r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6563" marR="6563" marT="6563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392920851"/>
                  </a:ext>
                </a:extLst>
              </a:tr>
              <a:tr h="235878">
                <a:tc>
                  <a:txBody>
                    <a:bodyPr/>
                    <a:lstStyle/>
                    <a:p>
                      <a:pPr algn="l" fontAlgn="b"/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l-SI" sz="1400" u="none" strike="noStrike">
                          <a:effectLst/>
                          <a:latin typeface="+mn-lt"/>
                        </a:rPr>
                        <a:t>others without rent</a:t>
                      </a:r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91656918"/>
                  </a:ext>
                </a:extLst>
              </a:tr>
              <a:tr h="235878">
                <a:tc>
                  <a:txBody>
                    <a:bodyPr/>
                    <a:lstStyle/>
                    <a:p>
                      <a:pPr algn="l" fontAlgn="b"/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l-SI" sz="1400" u="none" strike="noStrike" dirty="0" err="1">
                          <a:effectLst/>
                          <a:latin typeface="+mn-lt"/>
                        </a:rPr>
                        <a:t>rented</a:t>
                      </a:r>
                      <a:r>
                        <a:rPr lang="sl-SI" sz="14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sl-SI" sz="1400" u="none" strike="noStrike" dirty="0" err="1">
                          <a:effectLst/>
                          <a:latin typeface="+mn-lt"/>
                        </a:rPr>
                        <a:t>paying</a:t>
                      </a:r>
                      <a:r>
                        <a:rPr lang="sl-SI" sz="1400" u="none" strike="noStrike" dirty="0">
                          <a:effectLst/>
                          <a:latin typeface="+mn-lt"/>
                        </a:rPr>
                        <a:t> rent</a:t>
                      </a:r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6563" marR="6563" marT="6563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29538947"/>
                  </a:ext>
                </a:extLst>
              </a:tr>
              <a:tr h="235878">
                <a:tc>
                  <a:txBody>
                    <a:bodyPr/>
                    <a:lstStyle/>
                    <a:p>
                      <a:pPr algn="l" fontAlgn="b"/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l-SI" sz="1400" u="none" strike="noStrike" dirty="0" err="1">
                          <a:effectLst/>
                          <a:latin typeface="+mn-lt"/>
                        </a:rPr>
                        <a:t>other</a:t>
                      </a:r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255514788"/>
                  </a:ext>
                </a:extLst>
              </a:tr>
              <a:tr h="235878">
                <a:tc>
                  <a:txBody>
                    <a:bodyPr/>
                    <a:lstStyle/>
                    <a:p>
                      <a:pPr algn="l" fontAlgn="b"/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43771957"/>
                  </a:ext>
                </a:extLst>
              </a:tr>
              <a:tr h="235878">
                <a:tc>
                  <a:txBody>
                    <a:bodyPr/>
                    <a:lstStyle/>
                    <a:p>
                      <a:pPr algn="l" fontAlgn="b"/>
                      <a:r>
                        <a:rPr lang="sl-SI" sz="1400" u="none" strike="noStrike">
                          <a:effectLst/>
                          <a:latin typeface="+mn-lt"/>
                        </a:rPr>
                        <a:t>Condition</a:t>
                      </a:r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l-SI" sz="1400" u="none" strike="noStrike" dirty="0">
                          <a:effectLst/>
                          <a:latin typeface="+mn-lt"/>
                        </a:rPr>
                        <a:t>modern </a:t>
                      </a:r>
                      <a:r>
                        <a:rPr lang="sl-SI" sz="1400" u="none" strike="noStrike" dirty="0" err="1">
                          <a:effectLst/>
                          <a:latin typeface="+mn-lt"/>
                        </a:rPr>
                        <a:t>renovated</a:t>
                      </a:r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599124913"/>
                  </a:ext>
                </a:extLst>
              </a:tr>
              <a:tr h="235878">
                <a:tc>
                  <a:txBody>
                    <a:bodyPr/>
                    <a:lstStyle/>
                    <a:p>
                      <a:pPr algn="l" fontAlgn="b"/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l-SI" sz="1400" u="none" strike="noStrike" dirty="0" err="1">
                          <a:effectLst/>
                          <a:latin typeface="+mn-lt"/>
                        </a:rPr>
                        <a:t>old</a:t>
                      </a:r>
                      <a:r>
                        <a:rPr lang="sl-SI" sz="14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sl-SI" sz="1400" u="none" strike="noStrike" dirty="0" err="1">
                          <a:effectLst/>
                          <a:latin typeface="+mn-lt"/>
                        </a:rPr>
                        <a:t>renovated</a:t>
                      </a:r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6563" marR="6563" marT="6563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58648043"/>
                  </a:ext>
                </a:extLst>
              </a:tr>
              <a:tr h="235878">
                <a:tc>
                  <a:txBody>
                    <a:bodyPr/>
                    <a:lstStyle/>
                    <a:p>
                      <a:pPr algn="l" fontAlgn="b"/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l-SI" sz="1400" u="none" strike="noStrike" dirty="0" err="1">
                          <a:effectLst/>
                          <a:latin typeface="+mn-lt"/>
                        </a:rPr>
                        <a:t>old</a:t>
                      </a:r>
                      <a:r>
                        <a:rPr lang="sl-SI" sz="14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sl-SI" sz="1400" u="none" strike="noStrike" dirty="0" err="1">
                          <a:effectLst/>
                          <a:latin typeface="+mn-lt"/>
                        </a:rPr>
                        <a:t>unrenovated</a:t>
                      </a:r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563" marR="6563" marT="6563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657439526"/>
                  </a:ext>
                </a:extLst>
              </a:tr>
              <a:tr h="235878">
                <a:tc>
                  <a:txBody>
                    <a:bodyPr/>
                    <a:lstStyle/>
                    <a:p>
                      <a:pPr algn="l" fontAlgn="b"/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094208067"/>
                  </a:ext>
                </a:extLst>
              </a:tr>
              <a:tr h="239029">
                <a:tc>
                  <a:txBody>
                    <a:bodyPr/>
                    <a:lstStyle/>
                    <a:p>
                      <a:pPr algn="l" fontAlgn="b"/>
                      <a:r>
                        <a:rPr lang="sl-SI" sz="1400" u="none" strike="noStrike" dirty="0" err="1">
                          <a:effectLst/>
                          <a:latin typeface="+mn-lt"/>
                        </a:rPr>
                        <a:t>Incomes</a:t>
                      </a:r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l-SI" sz="1400" u="none" strike="noStrike" dirty="0" err="1">
                          <a:effectLst/>
                          <a:latin typeface="+mn-lt"/>
                        </a:rPr>
                        <a:t>much</a:t>
                      </a:r>
                      <a:r>
                        <a:rPr lang="sl-SI" sz="14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sl-SI" sz="1400" u="none" strike="noStrike" dirty="0" err="1">
                          <a:effectLst/>
                          <a:latin typeface="+mn-lt"/>
                        </a:rPr>
                        <a:t>less</a:t>
                      </a:r>
                      <a:r>
                        <a:rPr lang="sl-SI" sz="14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sl-SI" sz="1400" u="none" strike="noStrike" dirty="0" err="1">
                          <a:effectLst/>
                          <a:latin typeface="+mn-lt"/>
                        </a:rPr>
                        <a:t>than</a:t>
                      </a:r>
                      <a:r>
                        <a:rPr lang="sl-SI" sz="14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sl-SI" sz="1400" u="none" strike="noStrike" dirty="0" err="1">
                          <a:effectLst/>
                          <a:latin typeface="+mn-lt"/>
                        </a:rPr>
                        <a:t>everage</a:t>
                      </a:r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6563" marR="6563" marT="6563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288391340"/>
                  </a:ext>
                </a:extLst>
              </a:tr>
              <a:tr h="235878">
                <a:tc>
                  <a:txBody>
                    <a:bodyPr/>
                    <a:lstStyle/>
                    <a:p>
                      <a:pPr algn="l" fontAlgn="b"/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l-SI" sz="1400" u="none" strike="noStrike">
                          <a:effectLst/>
                          <a:latin typeface="+mn-lt"/>
                        </a:rPr>
                        <a:t>less than average</a:t>
                      </a:r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6563" marR="6563" marT="6563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16414013"/>
                  </a:ext>
                </a:extLst>
              </a:tr>
              <a:tr h="235204">
                <a:tc>
                  <a:txBody>
                    <a:bodyPr/>
                    <a:lstStyle/>
                    <a:p>
                      <a:pPr algn="l" fontAlgn="b"/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l-SI" sz="1400" u="none" strike="noStrike" dirty="0" err="1">
                          <a:effectLst/>
                          <a:latin typeface="+mn-lt"/>
                        </a:rPr>
                        <a:t>around</a:t>
                      </a:r>
                      <a:r>
                        <a:rPr lang="sl-SI" sz="14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sl-SI" sz="1400" u="none" strike="noStrike" dirty="0" err="1">
                          <a:effectLst/>
                          <a:latin typeface="+mn-lt"/>
                        </a:rPr>
                        <a:t>the</a:t>
                      </a:r>
                      <a:r>
                        <a:rPr lang="sl-SI" sz="14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sl-SI" sz="1400" u="none" strike="noStrike" dirty="0" err="1">
                          <a:effectLst/>
                          <a:latin typeface="+mn-lt"/>
                        </a:rPr>
                        <a:t>average</a:t>
                      </a:r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935001540"/>
                  </a:ext>
                </a:extLst>
              </a:tr>
              <a:tr h="235878">
                <a:tc>
                  <a:txBody>
                    <a:bodyPr/>
                    <a:lstStyle/>
                    <a:p>
                      <a:pPr algn="l" fontAlgn="b"/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l-SI" sz="1400" u="none" strike="noStrike" dirty="0">
                          <a:effectLst/>
                          <a:latin typeface="+mn-lt"/>
                        </a:rPr>
                        <a:t>more </a:t>
                      </a:r>
                      <a:r>
                        <a:rPr lang="sl-SI" sz="1400" u="none" strike="noStrike" dirty="0" err="1">
                          <a:effectLst/>
                          <a:latin typeface="+mn-lt"/>
                        </a:rPr>
                        <a:t>than</a:t>
                      </a:r>
                      <a:r>
                        <a:rPr lang="sl-SI" sz="14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sl-SI" sz="1400" u="none" strike="noStrike" dirty="0" err="1">
                          <a:effectLst/>
                          <a:latin typeface="+mn-lt"/>
                        </a:rPr>
                        <a:t>average</a:t>
                      </a:r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63" marR="6563" marT="6563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6563" marR="6563" marT="6563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l-S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563" marR="6563" marT="6563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42223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79669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EB7534D8-BD9B-4E0A-8682-C592D04C0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086928" cy="11489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66D64BC-040F-4D82-81C4-512729E67D9C}"/>
              </a:ext>
            </a:extLst>
          </p:cNvPr>
          <p:cNvSpPr txBox="1"/>
          <p:nvPr/>
        </p:nvSpPr>
        <p:spPr>
          <a:xfrm>
            <a:off x="8842075" y="0"/>
            <a:ext cx="3372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53813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Juniors for Seniors – active ageing </a:t>
            </a:r>
            <a:endParaRPr lang="sl-SI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E1E664-5B42-4FC7-ADD3-82F8F237FB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3428" y="369332"/>
            <a:ext cx="1598572" cy="106592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B1D8018-CDAA-4BBE-88B8-14514769DA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7279" y="533436"/>
            <a:ext cx="6645798" cy="5791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9131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EB7534D8-BD9B-4E0A-8682-C592D04C0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086928" cy="11489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66D64BC-040F-4D82-81C4-512729E67D9C}"/>
              </a:ext>
            </a:extLst>
          </p:cNvPr>
          <p:cNvSpPr txBox="1"/>
          <p:nvPr/>
        </p:nvSpPr>
        <p:spPr>
          <a:xfrm>
            <a:off x="8842075" y="0"/>
            <a:ext cx="3372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53813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Juniors for Seniors – active ageing </a:t>
            </a:r>
            <a:endParaRPr lang="sl-SI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E1E664-5B42-4FC7-ADD3-82F8F237FB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3428" y="369332"/>
            <a:ext cx="1598572" cy="106592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B978983-F8BC-4F58-9137-FEF92723E8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2046" y="563885"/>
            <a:ext cx="6550908" cy="5730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016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EB7534D8-BD9B-4E0A-8682-C592D04C0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086928" cy="11489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66D64BC-040F-4D82-81C4-512729E67D9C}"/>
              </a:ext>
            </a:extLst>
          </p:cNvPr>
          <p:cNvSpPr txBox="1"/>
          <p:nvPr/>
        </p:nvSpPr>
        <p:spPr>
          <a:xfrm>
            <a:off x="8842075" y="0"/>
            <a:ext cx="3372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53813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Juniors for Seniors – active ageing </a:t>
            </a:r>
            <a:endParaRPr lang="sl-SI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E1E664-5B42-4FC7-ADD3-82F8F237FB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3428" y="369332"/>
            <a:ext cx="1598572" cy="106592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7F2E9A0-541A-4458-9A1C-1BD2FFB3AE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8487" y="369332"/>
            <a:ext cx="7163382" cy="6130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8128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EB7534D8-BD9B-4E0A-8682-C592D04C0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086928" cy="11489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66D64BC-040F-4D82-81C4-512729E67D9C}"/>
              </a:ext>
            </a:extLst>
          </p:cNvPr>
          <p:cNvSpPr txBox="1"/>
          <p:nvPr/>
        </p:nvSpPr>
        <p:spPr>
          <a:xfrm>
            <a:off x="8842075" y="0"/>
            <a:ext cx="3372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53813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Juniors for Seniors – active ageing </a:t>
            </a:r>
            <a:endParaRPr lang="sl-SI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E1E664-5B42-4FC7-ADD3-82F8F237FB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3428" y="369332"/>
            <a:ext cx="1598572" cy="106592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EBB68E0-0F27-4940-9F28-91486CD004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2581" y="369332"/>
            <a:ext cx="6775194" cy="615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6970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EB7534D8-BD9B-4E0A-8682-C592D04C0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086928" cy="11489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66D64BC-040F-4D82-81C4-512729E67D9C}"/>
              </a:ext>
            </a:extLst>
          </p:cNvPr>
          <p:cNvSpPr txBox="1"/>
          <p:nvPr/>
        </p:nvSpPr>
        <p:spPr>
          <a:xfrm>
            <a:off x="8842075" y="0"/>
            <a:ext cx="3372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53813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Juniors for Seniors – active ageing </a:t>
            </a:r>
            <a:endParaRPr lang="sl-SI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E1E664-5B42-4FC7-ADD3-82F8F237FB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3428" y="369332"/>
            <a:ext cx="1598572" cy="106592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792FEB6-B309-472B-8EE3-A085C702E7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9807" y="481203"/>
            <a:ext cx="6300742" cy="5895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8756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364</Words>
  <Application>Microsoft Office PowerPoint</Application>
  <PresentationFormat>Širokozaslonsko</PresentationFormat>
  <Paragraphs>174</Paragraphs>
  <Slides>25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4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Times New Roman</vt:lpstr>
      <vt:lpstr>Office Theme</vt:lpstr>
      <vt:lpstr>Juniors for Seniors – active ageing </vt:lpstr>
      <vt:lpstr>Flats for Seniors  Questionnaire analisy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Juniors for Seniors – active ageing</dc:title>
  <dc:creator>Nina Štibelj</dc:creator>
  <cp:lastModifiedBy>Miha</cp:lastModifiedBy>
  <cp:revision>19</cp:revision>
  <dcterms:created xsi:type="dcterms:W3CDTF">2022-04-12T21:40:26Z</dcterms:created>
  <dcterms:modified xsi:type="dcterms:W3CDTF">2022-04-13T20:21:56Z</dcterms:modified>
</cp:coreProperties>
</file>