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2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3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4.xml" ContentType="application/vnd.openxmlformats-officedocument.themeOverr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15.xml" ContentType="application/vnd.openxmlformats-officedocument.themeOverr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16.xml" ContentType="application/vnd.openxmlformats-officedocument.themeOverr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17.xml" ContentType="application/vnd.openxmlformats-officedocument.themeOverr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18.xml" ContentType="application/vnd.openxmlformats-officedocument.themeOverr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theme/themeOverride19.xml" ContentType="application/vnd.openxmlformats-officedocument.themeOverr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theme/themeOverride20.xml" ContentType="application/vnd.openxmlformats-officedocument.themeOverr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theme/themeOverride21.xml" ContentType="application/vnd.openxmlformats-officedocument.themeOverr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theme/themeOverride22.xml" ContentType="application/vnd.openxmlformats-officedocument.themeOverrid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theme/themeOverride23.xml" ContentType="application/vnd.openxmlformats-officedocument.themeOverrid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theme/themeOverride24.xml" ContentType="application/vnd.openxmlformats-officedocument.themeOverrid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theme/themeOverride25.xml" ContentType="application/vnd.openxmlformats-officedocument.themeOverrid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theme/themeOverride26.xml" ContentType="application/vnd.openxmlformats-officedocument.themeOverrid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theme/themeOverride27.xml" ContentType="application/vnd.openxmlformats-officedocument.themeOverrid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theme/themeOverride28.xml" ContentType="application/vnd.openxmlformats-officedocument.themeOverrid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theme/themeOverride29.xml" ContentType="application/vnd.openxmlformats-officedocument.themeOverrid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theme/themeOverride30.xml" ContentType="application/vnd.openxmlformats-officedocument.themeOverrid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theme/themeOverride31.xml" ContentType="application/vnd.openxmlformats-officedocument.themeOverrid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theme/themeOverride32.xml" ContentType="application/vnd.openxmlformats-officedocument.themeOverrid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theme/themeOverride33.xml" ContentType="application/vnd.openxmlformats-officedocument.themeOverrid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theme/themeOverride34.xml" ContentType="application/vnd.openxmlformats-officedocument.themeOverrid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theme/themeOverride35.xml" ContentType="application/vnd.openxmlformats-officedocument.themeOverrid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theme/themeOverride36.xml" ContentType="application/vnd.openxmlformats-officedocument.themeOverrid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theme/themeOverride37.xml" ContentType="application/vnd.openxmlformats-officedocument.themeOverride+xml"/>
  <Override PartName="/ppt/charts/chart38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theme/themeOverride38.xml" ContentType="application/vnd.openxmlformats-officedocument.themeOverride+xml"/>
  <Override PartName="/ppt/charts/chart39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theme/themeOverride39.xml" ContentType="application/vnd.openxmlformats-officedocument.themeOverride+xml"/>
  <Override PartName="/ppt/charts/chart40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theme/themeOverride40.xml" ContentType="application/vnd.openxmlformats-officedocument.themeOverride+xml"/>
  <Override PartName="/ppt/charts/chart41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theme/themeOverride41.xml" ContentType="application/vnd.openxmlformats-officedocument.themeOverride+xml"/>
  <Override PartName="/ppt/charts/chart42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theme/themeOverride42.xml" ContentType="application/vnd.openxmlformats-officedocument.themeOverride+xml"/>
  <Override PartName="/ppt/charts/chart43.xml" ContentType="application/vnd.openxmlformats-officedocument.drawingml.chart+xml"/>
  <Override PartName="/ppt/charts/style43.xml" ContentType="application/vnd.ms-office.chartstyle+xml"/>
  <Override PartName="/ppt/charts/colors43.xml" ContentType="application/vnd.ms-office.chartcolorstyle+xml"/>
  <Override PartName="/ppt/theme/themeOverride43.xml" ContentType="application/vnd.openxmlformats-officedocument.themeOverride+xml"/>
  <Override PartName="/ppt/charts/chart44.xml" ContentType="application/vnd.openxmlformats-officedocument.drawingml.chart+xml"/>
  <Override PartName="/ppt/charts/style44.xml" ContentType="application/vnd.ms-office.chartstyle+xml"/>
  <Override PartName="/ppt/charts/colors44.xml" ContentType="application/vnd.ms-office.chartcolorstyle+xml"/>
  <Override PartName="/ppt/theme/themeOverride44.xml" ContentType="application/vnd.openxmlformats-officedocument.themeOverride+xml"/>
  <Override PartName="/ppt/charts/chart45.xml" ContentType="application/vnd.openxmlformats-officedocument.drawingml.chart+xml"/>
  <Override PartName="/ppt/charts/style45.xml" ContentType="application/vnd.ms-office.chartstyle+xml"/>
  <Override PartName="/ppt/charts/colors45.xml" ContentType="application/vnd.ms-office.chartcolorstyle+xml"/>
  <Override PartName="/ppt/theme/themeOverride45.xml" ContentType="application/vnd.openxmlformats-officedocument.themeOverride+xml"/>
  <Override PartName="/ppt/charts/chart46.xml" ContentType="application/vnd.openxmlformats-officedocument.drawingml.chart+xml"/>
  <Override PartName="/ppt/charts/style46.xml" ContentType="application/vnd.ms-office.chartstyle+xml"/>
  <Override PartName="/ppt/charts/colors46.xml" ContentType="application/vnd.ms-office.chartcolorstyle+xml"/>
  <Override PartName="/ppt/theme/themeOverride46.xml" ContentType="application/vnd.openxmlformats-officedocument.themeOverride+xml"/>
  <Override PartName="/ppt/charts/chart47.xml" ContentType="application/vnd.openxmlformats-officedocument.drawingml.chart+xml"/>
  <Override PartName="/ppt/charts/style47.xml" ContentType="application/vnd.ms-office.chartstyle+xml"/>
  <Override PartName="/ppt/charts/colors47.xml" ContentType="application/vnd.ms-office.chartcolorstyle+xml"/>
  <Override PartName="/ppt/theme/themeOverride47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25"/>
  </p:notesMasterIdLst>
  <p:sldIdLst>
    <p:sldId id="256" r:id="rId2"/>
    <p:sldId id="257" r:id="rId3"/>
    <p:sldId id="258" r:id="rId4"/>
    <p:sldId id="274" r:id="rId5"/>
    <p:sldId id="259" r:id="rId6"/>
    <p:sldId id="260" r:id="rId7"/>
    <p:sldId id="275" r:id="rId8"/>
    <p:sldId id="261" r:id="rId9"/>
    <p:sldId id="264" r:id="rId10"/>
    <p:sldId id="265" r:id="rId11"/>
    <p:sldId id="276" r:id="rId12"/>
    <p:sldId id="262" r:id="rId13"/>
    <p:sldId id="277" r:id="rId14"/>
    <p:sldId id="267" r:id="rId15"/>
    <p:sldId id="263" r:id="rId16"/>
    <p:sldId id="266" r:id="rId17"/>
    <p:sldId id="268" r:id="rId18"/>
    <p:sldId id="269" r:id="rId19"/>
    <p:sldId id="270" r:id="rId20"/>
    <p:sldId id="271" r:id="rId21"/>
    <p:sldId id="272" r:id="rId22"/>
    <p:sldId id="273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0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4FB663-03AF-4886-8248-3D7B13921FEA}" v="14" dt="2021-08-09T20:43:45.7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60"/>
  </p:normalViewPr>
  <p:slideViewPr>
    <p:cSldViewPr snapToGrid="0">
      <p:cViewPr varScale="1">
        <p:scale>
          <a:sx n="81" d="100"/>
          <a:sy n="81" d="100"/>
        </p:scale>
        <p:origin x="152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tván Mátrai" userId="a9ea4728f634a667" providerId="LiveId" clId="{974FB663-03AF-4886-8248-3D7B13921FEA}"/>
    <pc:docChg chg="undo custSel modSld">
      <pc:chgData name="István Mátrai" userId="a9ea4728f634a667" providerId="LiveId" clId="{974FB663-03AF-4886-8248-3D7B13921FEA}" dt="2021-08-09T20:57:39.600" v="3473" actId="790"/>
      <pc:docMkLst>
        <pc:docMk/>
      </pc:docMkLst>
      <pc:sldChg chg="modSp mod">
        <pc:chgData name="István Mátrai" userId="a9ea4728f634a667" providerId="LiveId" clId="{974FB663-03AF-4886-8248-3D7B13921FEA}" dt="2021-08-09T14:33:00.971" v="40" actId="20577"/>
        <pc:sldMkLst>
          <pc:docMk/>
          <pc:sldMk cId="2737994649" sldId="256"/>
        </pc:sldMkLst>
        <pc:spChg chg="mod">
          <ac:chgData name="István Mátrai" userId="a9ea4728f634a667" providerId="LiveId" clId="{974FB663-03AF-4886-8248-3D7B13921FEA}" dt="2021-08-09T14:33:00.971" v="40" actId="20577"/>
          <ac:spMkLst>
            <pc:docMk/>
            <pc:sldMk cId="2737994649" sldId="256"/>
            <ac:spMk id="3" creationId="{00000000-0000-0000-0000-000000000000}"/>
          </ac:spMkLst>
        </pc:spChg>
      </pc:sldChg>
      <pc:sldChg chg="addSp delSp modSp mod">
        <pc:chgData name="István Mátrai" userId="a9ea4728f634a667" providerId="LiveId" clId="{974FB663-03AF-4886-8248-3D7B13921FEA}" dt="2021-08-09T15:04:58.699" v="391" actId="313"/>
        <pc:sldMkLst>
          <pc:docMk/>
          <pc:sldMk cId="372109973" sldId="257"/>
        </pc:sldMkLst>
        <pc:spChg chg="mod">
          <ac:chgData name="István Mátrai" userId="a9ea4728f634a667" providerId="LiveId" clId="{974FB663-03AF-4886-8248-3D7B13921FEA}" dt="2021-08-09T15:04:58.699" v="391" actId="313"/>
          <ac:spMkLst>
            <pc:docMk/>
            <pc:sldMk cId="372109973" sldId="257"/>
            <ac:spMk id="3" creationId="{00000000-0000-0000-0000-000000000000}"/>
          </ac:spMkLst>
        </pc:spChg>
        <pc:spChg chg="add del mod">
          <ac:chgData name="István Mátrai" userId="a9ea4728f634a667" providerId="LiveId" clId="{974FB663-03AF-4886-8248-3D7B13921FEA}" dt="2021-08-09T14:48:37.831" v="70"/>
          <ac:spMkLst>
            <pc:docMk/>
            <pc:sldMk cId="372109973" sldId="257"/>
            <ac:spMk id="4" creationId="{622046FD-C502-4D81-892C-9DBBF1987BE0}"/>
          </ac:spMkLst>
        </pc:spChg>
        <pc:spChg chg="add del">
          <ac:chgData name="István Mátrai" userId="a9ea4728f634a667" providerId="LiveId" clId="{974FB663-03AF-4886-8248-3D7B13921FEA}" dt="2021-08-09T14:40:37.869" v="53"/>
          <ac:spMkLst>
            <pc:docMk/>
            <pc:sldMk cId="372109973" sldId="257"/>
            <ac:spMk id="5" creationId="{D87C942B-DBCC-43AE-A620-043BF4B16EBA}"/>
          </ac:spMkLst>
        </pc:spChg>
      </pc:sldChg>
      <pc:sldChg chg="modSp mod">
        <pc:chgData name="István Mátrai" userId="a9ea4728f634a667" providerId="LiveId" clId="{974FB663-03AF-4886-8248-3D7B13921FEA}" dt="2021-08-09T15:11:37.307" v="551" actId="6549"/>
        <pc:sldMkLst>
          <pc:docMk/>
          <pc:sldMk cId="1942144432" sldId="258"/>
        </pc:sldMkLst>
        <pc:spChg chg="mod">
          <ac:chgData name="István Mátrai" userId="a9ea4728f634a667" providerId="LiveId" clId="{974FB663-03AF-4886-8248-3D7B13921FEA}" dt="2021-08-09T15:05:41.210" v="392" actId="790"/>
          <ac:spMkLst>
            <pc:docMk/>
            <pc:sldMk cId="1942144432" sldId="258"/>
            <ac:spMk id="2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15:10:25.721" v="548" actId="790"/>
          <ac:spMkLst>
            <pc:docMk/>
            <pc:sldMk cId="1942144432" sldId="258"/>
            <ac:spMk id="5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15:10:05.129" v="547" actId="790"/>
          <ac:spMkLst>
            <pc:docMk/>
            <pc:sldMk cId="1942144432" sldId="258"/>
            <ac:spMk id="7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15:11:37.307" v="551" actId="6549"/>
          <ac:spMkLst>
            <pc:docMk/>
            <pc:sldMk cId="1942144432" sldId="258"/>
            <ac:spMk id="9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15:11:32.258" v="550" actId="790"/>
          <ac:spMkLst>
            <pc:docMk/>
            <pc:sldMk cId="1942144432" sldId="258"/>
            <ac:spMk id="10" creationId="{00000000-0000-0000-0000-000000000000}"/>
          </ac:spMkLst>
        </pc:spChg>
      </pc:sldChg>
      <pc:sldChg chg="modSp mod">
        <pc:chgData name="István Mátrai" userId="a9ea4728f634a667" providerId="LiveId" clId="{974FB663-03AF-4886-8248-3D7B13921FEA}" dt="2021-08-09T15:30:29.185" v="881" actId="790"/>
        <pc:sldMkLst>
          <pc:docMk/>
          <pc:sldMk cId="2316089559" sldId="259"/>
        </pc:sldMkLst>
        <pc:spChg chg="mod">
          <ac:chgData name="István Mátrai" userId="a9ea4728f634a667" providerId="LiveId" clId="{974FB663-03AF-4886-8248-3D7B13921FEA}" dt="2021-08-09T15:29:10.207" v="817" actId="33524"/>
          <ac:spMkLst>
            <pc:docMk/>
            <pc:sldMk cId="2316089559" sldId="259"/>
            <ac:spMk id="3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15:30:29.185" v="881" actId="790"/>
          <ac:spMkLst>
            <pc:docMk/>
            <pc:sldMk cId="2316089559" sldId="259"/>
            <ac:spMk id="5" creationId="{00000000-0000-0000-0000-000000000000}"/>
          </ac:spMkLst>
        </pc:spChg>
      </pc:sldChg>
      <pc:sldChg chg="modSp mod">
        <pc:chgData name="István Mátrai" userId="a9ea4728f634a667" providerId="LiveId" clId="{974FB663-03AF-4886-8248-3D7B13921FEA}" dt="2021-08-09T15:38:05.520" v="1031" actId="790"/>
        <pc:sldMkLst>
          <pc:docMk/>
          <pc:sldMk cId="460839218" sldId="260"/>
        </pc:sldMkLst>
        <pc:spChg chg="mod">
          <ac:chgData name="István Mátrai" userId="a9ea4728f634a667" providerId="LiveId" clId="{974FB663-03AF-4886-8248-3D7B13921FEA}" dt="2021-08-09T15:38:05.520" v="1031" actId="790"/>
          <ac:spMkLst>
            <pc:docMk/>
            <pc:sldMk cId="460839218" sldId="260"/>
            <ac:spMk id="3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15:38:05.520" v="1031" actId="790"/>
          <ac:spMkLst>
            <pc:docMk/>
            <pc:sldMk cId="460839218" sldId="260"/>
            <ac:spMk id="7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15:38:05.520" v="1031" actId="790"/>
          <ac:spMkLst>
            <pc:docMk/>
            <pc:sldMk cId="460839218" sldId="260"/>
            <ac:spMk id="9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15:38:05.520" v="1031" actId="790"/>
          <ac:spMkLst>
            <pc:docMk/>
            <pc:sldMk cId="460839218" sldId="260"/>
            <ac:spMk id="10" creationId="{00000000-0000-0000-0000-000000000000}"/>
          </ac:spMkLst>
        </pc:spChg>
      </pc:sldChg>
      <pc:sldChg chg="modSp mod">
        <pc:chgData name="István Mátrai" userId="a9ea4728f634a667" providerId="LiveId" clId="{974FB663-03AF-4886-8248-3D7B13921FEA}" dt="2021-08-09T16:36:35.640" v="1434" actId="20577"/>
        <pc:sldMkLst>
          <pc:docMk/>
          <pc:sldMk cId="1752130629" sldId="261"/>
        </pc:sldMkLst>
        <pc:spChg chg="mod">
          <ac:chgData name="István Mátrai" userId="a9ea4728f634a667" providerId="LiveId" clId="{974FB663-03AF-4886-8248-3D7B13921FEA}" dt="2021-08-09T16:33:14.022" v="1312" actId="14100"/>
          <ac:spMkLst>
            <pc:docMk/>
            <pc:sldMk cId="1752130629" sldId="261"/>
            <ac:spMk id="3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16:34:15.963" v="1355" actId="1076"/>
          <ac:spMkLst>
            <pc:docMk/>
            <pc:sldMk cId="1752130629" sldId="261"/>
            <ac:spMk id="4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16:34:20.060" v="1356" actId="1076"/>
          <ac:spMkLst>
            <pc:docMk/>
            <pc:sldMk cId="1752130629" sldId="261"/>
            <ac:spMk id="5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16:35:58.138" v="1404" actId="6549"/>
          <ac:spMkLst>
            <pc:docMk/>
            <pc:sldMk cId="1752130629" sldId="261"/>
            <ac:spMk id="6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16:36:35.640" v="1434" actId="20577"/>
          <ac:spMkLst>
            <pc:docMk/>
            <pc:sldMk cId="1752130629" sldId="261"/>
            <ac:spMk id="7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16:34:47.786" v="1373" actId="20577"/>
          <ac:spMkLst>
            <pc:docMk/>
            <pc:sldMk cId="1752130629" sldId="261"/>
            <ac:spMk id="10" creationId="{00000000-0000-0000-0000-000000000000}"/>
          </ac:spMkLst>
        </pc:spChg>
      </pc:sldChg>
      <pc:sldChg chg="modSp mod">
        <pc:chgData name="István Mátrai" userId="a9ea4728f634a667" providerId="LiveId" clId="{974FB663-03AF-4886-8248-3D7B13921FEA}" dt="2021-08-09T20:27:07.489" v="2167" actId="790"/>
        <pc:sldMkLst>
          <pc:docMk/>
          <pc:sldMk cId="3804587199" sldId="262"/>
        </pc:sldMkLst>
        <pc:spChg chg="mod">
          <ac:chgData name="István Mátrai" userId="a9ea4728f634a667" providerId="LiveId" clId="{974FB663-03AF-4886-8248-3D7B13921FEA}" dt="2021-08-09T20:25:15.896" v="2110" actId="790"/>
          <ac:spMkLst>
            <pc:docMk/>
            <pc:sldMk cId="3804587199" sldId="262"/>
            <ac:spMk id="2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20:27:07.489" v="2167" actId="790"/>
          <ac:spMkLst>
            <pc:docMk/>
            <pc:sldMk cId="3804587199" sldId="262"/>
            <ac:spMk id="3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20:27:07.489" v="2167" actId="790"/>
          <ac:spMkLst>
            <pc:docMk/>
            <pc:sldMk cId="3804587199" sldId="262"/>
            <ac:spMk id="6" creationId="{00000000-0000-0000-0000-000000000000}"/>
          </ac:spMkLst>
        </pc:spChg>
      </pc:sldChg>
      <pc:sldChg chg="modSp mod">
        <pc:chgData name="István Mátrai" userId="a9ea4728f634a667" providerId="LiveId" clId="{974FB663-03AF-4886-8248-3D7B13921FEA}" dt="2021-08-09T20:37:54.388" v="2802" actId="790"/>
        <pc:sldMkLst>
          <pc:docMk/>
          <pc:sldMk cId="294699232" sldId="263"/>
        </pc:sldMkLst>
        <pc:spChg chg="mod">
          <ac:chgData name="István Mátrai" userId="a9ea4728f634a667" providerId="LiveId" clId="{974FB663-03AF-4886-8248-3D7B13921FEA}" dt="2021-08-09T20:35:27.208" v="2675" actId="790"/>
          <ac:spMkLst>
            <pc:docMk/>
            <pc:sldMk cId="294699232" sldId="263"/>
            <ac:spMk id="2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20:37:54.388" v="2802" actId="790"/>
          <ac:spMkLst>
            <pc:docMk/>
            <pc:sldMk cId="294699232" sldId="263"/>
            <ac:spMk id="3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20:37:54.388" v="2802" actId="790"/>
          <ac:spMkLst>
            <pc:docMk/>
            <pc:sldMk cId="294699232" sldId="263"/>
            <ac:spMk id="9" creationId="{00000000-0000-0000-0000-000000000000}"/>
          </ac:spMkLst>
        </pc:spChg>
      </pc:sldChg>
      <pc:sldChg chg="modSp mod">
        <pc:chgData name="István Mátrai" userId="a9ea4728f634a667" providerId="LiveId" clId="{974FB663-03AF-4886-8248-3D7B13921FEA}" dt="2021-08-09T16:44:24.955" v="1695" actId="14100"/>
        <pc:sldMkLst>
          <pc:docMk/>
          <pc:sldMk cId="3661770971" sldId="264"/>
        </pc:sldMkLst>
        <pc:spChg chg="mod">
          <ac:chgData name="István Mátrai" userId="a9ea4728f634a667" providerId="LiveId" clId="{974FB663-03AF-4886-8248-3D7B13921FEA}" dt="2021-08-09T16:44:24.955" v="1695" actId="14100"/>
          <ac:spMkLst>
            <pc:docMk/>
            <pc:sldMk cId="3661770971" sldId="264"/>
            <ac:spMk id="2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16:43:40.587" v="1692" actId="1076"/>
          <ac:spMkLst>
            <pc:docMk/>
            <pc:sldMk cId="3661770971" sldId="264"/>
            <ac:spMk id="3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16:37:59.911" v="1485" actId="6549"/>
          <ac:spMkLst>
            <pc:docMk/>
            <pc:sldMk cId="3661770971" sldId="264"/>
            <ac:spMk id="6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16:38:27.268" v="1504" actId="20577"/>
          <ac:spMkLst>
            <pc:docMk/>
            <pc:sldMk cId="3661770971" sldId="264"/>
            <ac:spMk id="7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16:39:46.014" v="1570" actId="20577"/>
          <ac:spMkLst>
            <pc:docMk/>
            <pc:sldMk cId="3661770971" sldId="264"/>
            <ac:spMk id="8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16:42:40.450" v="1644" actId="6549"/>
          <ac:spMkLst>
            <pc:docMk/>
            <pc:sldMk cId="3661770971" sldId="264"/>
            <ac:spMk id="9" creationId="{00000000-0000-0000-0000-000000000000}"/>
          </ac:spMkLst>
        </pc:spChg>
      </pc:sldChg>
      <pc:sldChg chg="modSp mod">
        <pc:chgData name="István Mátrai" userId="a9ea4728f634a667" providerId="LiveId" clId="{974FB663-03AF-4886-8248-3D7B13921FEA}" dt="2021-08-09T20:21:36.786" v="1863" actId="790"/>
        <pc:sldMkLst>
          <pc:docMk/>
          <pc:sldMk cId="2909295844" sldId="265"/>
        </pc:sldMkLst>
        <pc:spChg chg="mod">
          <ac:chgData name="István Mátrai" userId="a9ea4728f634a667" providerId="LiveId" clId="{974FB663-03AF-4886-8248-3D7B13921FEA}" dt="2021-08-09T20:21:36.786" v="1863" actId="790"/>
          <ac:spMkLst>
            <pc:docMk/>
            <pc:sldMk cId="2909295844" sldId="265"/>
            <ac:spMk id="2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16:46:09.060" v="1734" actId="20577"/>
          <ac:spMkLst>
            <pc:docMk/>
            <pc:sldMk cId="2909295844" sldId="265"/>
            <ac:spMk id="3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16:45:08.120" v="1704" actId="20577"/>
          <ac:spMkLst>
            <pc:docMk/>
            <pc:sldMk cId="2909295844" sldId="265"/>
            <ac:spMk id="4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16:48:51.492" v="1862" actId="20577"/>
          <ac:spMkLst>
            <pc:docMk/>
            <pc:sldMk cId="2909295844" sldId="265"/>
            <ac:spMk id="5" creationId="{00000000-0000-0000-0000-000000000000}"/>
          </ac:spMkLst>
        </pc:spChg>
      </pc:sldChg>
      <pc:sldChg chg="modSp mod">
        <pc:chgData name="István Mátrai" userId="a9ea4728f634a667" providerId="LiveId" clId="{974FB663-03AF-4886-8248-3D7B13921FEA}" dt="2021-08-09T20:42:38.119" v="2973" actId="1076"/>
        <pc:sldMkLst>
          <pc:docMk/>
          <pc:sldMk cId="1836728778" sldId="266"/>
        </pc:sldMkLst>
        <pc:spChg chg="mod">
          <ac:chgData name="István Mátrai" userId="a9ea4728f634a667" providerId="LiveId" clId="{974FB663-03AF-4886-8248-3D7B13921FEA}" dt="2021-08-09T20:38:26.432" v="2803" actId="790"/>
          <ac:spMkLst>
            <pc:docMk/>
            <pc:sldMk cId="1836728778" sldId="266"/>
            <ac:spMk id="2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20:42:27.557" v="2972" actId="790"/>
          <ac:spMkLst>
            <pc:docMk/>
            <pc:sldMk cId="1836728778" sldId="266"/>
            <ac:spMk id="3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20:42:27.557" v="2972" actId="790"/>
          <ac:spMkLst>
            <pc:docMk/>
            <pc:sldMk cId="1836728778" sldId="266"/>
            <ac:spMk id="7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20:42:27.557" v="2972" actId="790"/>
          <ac:spMkLst>
            <pc:docMk/>
            <pc:sldMk cId="1836728778" sldId="266"/>
            <ac:spMk id="8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20:42:38.119" v="2973" actId="1076"/>
          <ac:spMkLst>
            <pc:docMk/>
            <pc:sldMk cId="1836728778" sldId="266"/>
            <ac:spMk id="9" creationId="{00000000-0000-0000-0000-000000000000}"/>
          </ac:spMkLst>
        </pc:spChg>
      </pc:sldChg>
      <pc:sldChg chg="modSp mod">
        <pc:chgData name="István Mátrai" userId="a9ea4728f634a667" providerId="LiveId" clId="{974FB663-03AF-4886-8248-3D7B13921FEA}" dt="2021-08-09T20:35:00.081" v="2674"/>
        <pc:sldMkLst>
          <pc:docMk/>
          <pc:sldMk cId="3342351338" sldId="267"/>
        </pc:sldMkLst>
        <pc:spChg chg="mod">
          <ac:chgData name="István Mátrai" userId="a9ea4728f634a667" providerId="LiveId" clId="{974FB663-03AF-4886-8248-3D7B13921FEA}" dt="2021-08-09T20:30:50.808" v="2315" actId="790"/>
          <ac:spMkLst>
            <pc:docMk/>
            <pc:sldMk cId="3342351338" sldId="267"/>
            <ac:spMk id="2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20:34:58.126" v="2673" actId="790"/>
          <ac:spMkLst>
            <pc:docMk/>
            <pc:sldMk cId="3342351338" sldId="267"/>
            <ac:spMk id="3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20:34:58.126" v="2673" actId="790"/>
          <ac:spMkLst>
            <pc:docMk/>
            <pc:sldMk cId="3342351338" sldId="267"/>
            <ac:spMk id="7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20:34:58.126" v="2673" actId="790"/>
          <ac:spMkLst>
            <pc:docMk/>
            <pc:sldMk cId="3342351338" sldId="267"/>
            <ac:spMk id="8" creationId="{00000000-0000-0000-0000-000000000000}"/>
          </ac:spMkLst>
        </pc:spChg>
        <pc:graphicFrameChg chg="mod">
          <ac:chgData name="István Mátrai" userId="a9ea4728f634a667" providerId="LiveId" clId="{974FB663-03AF-4886-8248-3D7B13921FEA}" dt="2021-08-09T20:35:00.081" v="2674"/>
          <ac:graphicFrameMkLst>
            <pc:docMk/>
            <pc:sldMk cId="3342351338" sldId="267"/>
            <ac:graphicFrameMk id="6" creationId="{00000000-0000-0000-0000-000000000000}"/>
          </ac:graphicFrameMkLst>
        </pc:graphicFrameChg>
      </pc:sldChg>
      <pc:sldChg chg="modSp mod">
        <pc:chgData name="István Mátrai" userId="a9ea4728f634a667" providerId="LiveId" clId="{974FB663-03AF-4886-8248-3D7B13921FEA}" dt="2021-08-09T20:46:39.231" v="3107" actId="1076"/>
        <pc:sldMkLst>
          <pc:docMk/>
          <pc:sldMk cId="1551716451" sldId="268"/>
        </pc:sldMkLst>
        <pc:spChg chg="mod">
          <ac:chgData name="István Mátrai" userId="a9ea4728f634a667" providerId="LiveId" clId="{974FB663-03AF-4886-8248-3D7B13921FEA}" dt="2021-08-09T20:46:32.803" v="3106" actId="790"/>
          <ac:spMkLst>
            <pc:docMk/>
            <pc:sldMk cId="1551716451" sldId="268"/>
            <ac:spMk id="3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20:46:39.231" v="3107" actId="1076"/>
          <ac:spMkLst>
            <pc:docMk/>
            <pc:sldMk cId="1551716451" sldId="268"/>
            <ac:spMk id="8" creationId="{00000000-0000-0000-0000-000000000000}"/>
          </ac:spMkLst>
        </pc:spChg>
      </pc:sldChg>
      <pc:sldChg chg="modSp mod">
        <pc:chgData name="István Mátrai" userId="a9ea4728f634a667" providerId="LiveId" clId="{974FB663-03AF-4886-8248-3D7B13921FEA}" dt="2021-08-09T20:49:28.581" v="3208" actId="790"/>
        <pc:sldMkLst>
          <pc:docMk/>
          <pc:sldMk cId="1606609053" sldId="269"/>
        </pc:sldMkLst>
        <pc:spChg chg="mod">
          <ac:chgData name="István Mátrai" userId="a9ea4728f634a667" providerId="LiveId" clId="{974FB663-03AF-4886-8248-3D7B13921FEA}" dt="2021-08-09T20:47:05.104" v="3108" actId="790"/>
          <ac:spMkLst>
            <pc:docMk/>
            <pc:sldMk cId="1606609053" sldId="269"/>
            <ac:spMk id="2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20:49:28.581" v="3208" actId="790"/>
          <ac:spMkLst>
            <pc:docMk/>
            <pc:sldMk cId="1606609053" sldId="269"/>
            <ac:spMk id="3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20:49:28.581" v="3208" actId="790"/>
          <ac:spMkLst>
            <pc:docMk/>
            <pc:sldMk cId="1606609053" sldId="269"/>
            <ac:spMk id="6" creationId="{00000000-0000-0000-0000-000000000000}"/>
          </ac:spMkLst>
        </pc:spChg>
      </pc:sldChg>
      <pc:sldChg chg="modSp mod">
        <pc:chgData name="István Mátrai" userId="a9ea4728f634a667" providerId="LiveId" clId="{974FB663-03AF-4886-8248-3D7B13921FEA}" dt="2021-08-09T20:54:14.372" v="3404" actId="790"/>
        <pc:sldMkLst>
          <pc:docMk/>
          <pc:sldMk cId="121491733" sldId="270"/>
        </pc:sldMkLst>
        <pc:spChg chg="mod">
          <ac:chgData name="István Mátrai" userId="a9ea4728f634a667" providerId="LiveId" clId="{974FB663-03AF-4886-8248-3D7B13921FEA}" dt="2021-08-09T20:49:53.328" v="3209" actId="790"/>
          <ac:spMkLst>
            <pc:docMk/>
            <pc:sldMk cId="121491733" sldId="270"/>
            <ac:spMk id="2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20:54:14.372" v="3404" actId="790"/>
          <ac:spMkLst>
            <pc:docMk/>
            <pc:sldMk cId="121491733" sldId="270"/>
            <ac:spMk id="3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20:54:14.372" v="3404" actId="790"/>
          <ac:spMkLst>
            <pc:docMk/>
            <pc:sldMk cId="121491733" sldId="270"/>
            <ac:spMk id="5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20:54:14.372" v="3404" actId="790"/>
          <ac:spMkLst>
            <pc:docMk/>
            <pc:sldMk cId="121491733" sldId="270"/>
            <ac:spMk id="6" creationId="{00000000-0000-0000-0000-000000000000}"/>
          </ac:spMkLst>
        </pc:spChg>
      </pc:sldChg>
      <pc:sldChg chg="modSp mod">
        <pc:chgData name="István Mátrai" userId="a9ea4728f634a667" providerId="LiveId" clId="{974FB663-03AF-4886-8248-3D7B13921FEA}" dt="2021-08-09T20:55:47.736" v="3419" actId="790"/>
        <pc:sldMkLst>
          <pc:docMk/>
          <pc:sldMk cId="2131987503" sldId="271"/>
        </pc:sldMkLst>
        <pc:spChg chg="mod">
          <ac:chgData name="István Mátrai" userId="a9ea4728f634a667" providerId="LiveId" clId="{974FB663-03AF-4886-8248-3D7B13921FEA}" dt="2021-08-09T20:54:42.088" v="3405" actId="790"/>
          <ac:spMkLst>
            <pc:docMk/>
            <pc:sldMk cId="2131987503" sldId="271"/>
            <ac:spMk id="2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20:55:47.736" v="3419" actId="790"/>
          <ac:spMkLst>
            <pc:docMk/>
            <pc:sldMk cId="2131987503" sldId="271"/>
            <ac:spMk id="3" creationId="{00000000-0000-0000-0000-000000000000}"/>
          </ac:spMkLst>
        </pc:spChg>
      </pc:sldChg>
      <pc:sldChg chg="modSp mod">
        <pc:chgData name="István Mátrai" userId="a9ea4728f634a667" providerId="LiveId" clId="{974FB663-03AF-4886-8248-3D7B13921FEA}" dt="2021-08-09T20:57:13.472" v="3472" actId="790"/>
        <pc:sldMkLst>
          <pc:docMk/>
          <pc:sldMk cId="2324311326" sldId="272"/>
        </pc:sldMkLst>
        <pc:spChg chg="mod">
          <ac:chgData name="István Mátrai" userId="a9ea4728f634a667" providerId="LiveId" clId="{974FB663-03AF-4886-8248-3D7B13921FEA}" dt="2021-08-09T20:57:13.472" v="3472" actId="790"/>
          <ac:spMkLst>
            <pc:docMk/>
            <pc:sldMk cId="2324311326" sldId="272"/>
            <ac:spMk id="3" creationId="{00000000-0000-0000-0000-000000000000}"/>
          </ac:spMkLst>
        </pc:spChg>
      </pc:sldChg>
      <pc:sldChg chg="modSp mod">
        <pc:chgData name="István Mátrai" userId="a9ea4728f634a667" providerId="LiveId" clId="{974FB663-03AF-4886-8248-3D7B13921FEA}" dt="2021-08-09T15:23:41.535" v="758" actId="5793"/>
        <pc:sldMkLst>
          <pc:docMk/>
          <pc:sldMk cId="1067294364" sldId="274"/>
        </pc:sldMkLst>
        <pc:spChg chg="mod">
          <ac:chgData name="István Mátrai" userId="a9ea4728f634a667" providerId="LiveId" clId="{974FB663-03AF-4886-8248-3D7B13921FEA}" dt="2021-08-09T15:15:40.909" v="627" actId="790"/>
          <ac:spMkLst>
            <pc:docMk/>
            <pc:sldMk cId="1067294364" sldId="274"/>
            <ac:spMk id="3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15:17:11.032" v="673" actId="790"/>
          <ac:spMkLst>
            <pc:docMk/>
            <pc:sldMk cId="1067294364" sldId="274"/>
            <ac:spMk id="5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15:23:41.535" v="758" actId="5793"/>
          <ac:spMkLst>
            <pc:docMk/>
            <pc:sldMk cId="1067294364" sldId="274"/>
            <ac:spMk id="9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15:20:24.113" v="712" actId="20577"/>
          <ac:spMkLst>
            <pc:docMk/>
            <pc:sldMk cId="1067294364" sldId="274"/>
            <ac:spMk id="10" creationId="{00000000-0000-0000-0000-000000000000}"/>
          </ac:spMkLst>
        </pc:spChg>
      </pc:sldChg>
      <pc:sldChg chg="modSp mod">
        <pc:chgData name="István Mátrai" userId="a9ea4728f634a667" providerId="LiveId" clId="{974FB663-03AF-4886-8248-3D7B13921FEA}" dt="2021-08-09T15:42:20.863" v="1173" actId="790"/>
        <pc:sldMkLst>
          <pc:docMk/>
          <pc:sldMk cId="3178685425" sldId="275"/>
        </pc:sldMkLst>
        <pc:spChg chg="mod">
          <ac:chgData name="István Mátrai" userId="a9ea4728f634a667" providerId="LiveId" clId="{974FB663-03AF-4886-8248-3D7B13921FEA}" dt="2021-08-09T15:42:20.863" v="1173" actId="790"/>
          <ac:spMkLst>
            <pc:docMk/>
            <pc:sldMk cId="3178685425" sldId="275"/>
            <ac:spMk id="2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15:42:03.645" v="1172" actId="790"/>
          <ac:spMkLst>
            <pc:docMk/>
            <pc:sldMk cId="3178685425" sldId="275"/>
            <ac:spMk id="7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15:42:03.645" v="1172" actId="790"/>
          <ac:spMkLst>
            <pc:docMk/>
            <pc:sldMk cId="3178685425" sldId="275"/>
            <ac:spMk id="9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15:42:03.645" v="1172" actId="790"/>
          <ac:spMkLst>
            <pc:docMk/>
            <pc:sldMk cId="3178685425" sldId="275"/>
            <ac:spMk id="10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15:42:03.645" v="1172" actId="790"/>
          <ac:spMkLst>
            <pc:docMk/>
            <pc:sldMk cId="3178685425" sldId="275"/>
            <ac:spMk id="11" creationId="{00000000-0000-0000-0000-000000000000}"/>
          </ac:spMkLst>
        </pc:spChg>
      </pc:sldChg>
      <pc:sldChg chg="modSp mod">
        <pc:chgData name="István Mátrai" userId="a9ea4728f634a667" providerId="LiveId" clId="{974FB663-03AF-4886-8248-3D7B13921FEA}" dt="2021-08-09T20:24:57.980" v="2109" actId="790"/>
        <pc:sldMkLst>
          <pc:docMk/>
          <pc:sldMk cId="4259026588" sldId="276"/>
        </pc:sldMkLst>
        <pc:spChg chg="mod">
          <ac:chgData name="István Mátrai" userId="a9ea4728f634a667" providerId="LiveId" clId="{974FB663-03AF-4886-8248-3D7B13921FEA}" dt="2021-08-09T20:22:03.168" v="1864" actId="790"/>
          <ac:spMkLst>
            <pc:docMk/>
            <pc:sldMk cId="4259026588" sldId="276"/>
            <ac:spMk id="2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20:24:57.980" v="2109" actId="790"/>
          <ac:spMkLst>
            <pc:docMk/>
            <pc:sldMk cId="4259026588" sldId="276"/>
            <ac:spMk id="3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20:24:57.980" v="2109" actId="790"/>
          <ac:spMkLst>
            <pc:docMk/>
            <pc:sldMk cId="4259026588" sldId="276"/>
            <ac:spMk id="4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20:24:57.980" v="2109" actId="790"/>
          <ac:spMkLst>
            <pc:docMk/>
            <pc:sldMk cId="4259026588" sldId="276"/>
            <ac:spMk id="5" creationId="{00000000-0000-0000-0000-000000000000}"/>
          </ac:spMkLst>
        </pc:spChg>
      </pc:sldChg>
      <pc:sldChg chg="modSp mod">
        <pc:chgData name="István Mátrai" userId="a9ea4728f634a667" providerId="LiveId" clId="{974FB663-03AF-4886-8248-3D7B13921FEA}" dt="2021-08-09T20:30:28.067" v="2314" actId="790"/>
        <pc:sldMkLst>
          <pc:docMk/>
          <pc:sldMk cId="4237313193" sldId="277"/>
        </pc:sldMkLst>
        <pc:spChg chg="mod">
          <ac:chgData name="István Mátrai" userId="a9ea4728f634a667" providerId="LiveId" clId="{974FB663-03AF-4886-8248-3D7B13921FEA}" dt="2021-08-09T20:27:29.104" v="2168" actId="790"/>
          <ac:spMkLst>
            <pc:docMk/>
            <pc:sldMk cId="4237313193" sldId="277"/>
            <ac:spMk id="2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20:30:28.067" v="2314" actId="790"/>
          <ac:spMkLst>
            <pc:docMk/>
            <pc:sldMk cId="4237313193" sldId="277"/>
            <ac:spMk id="6" creationId="{00000000-0000-0000-0000-000000000000}"/>
          </ac:spMkLst>
        </pc:spChg>
        <pc:spChg chg="mod">
          <ac:chgData name="István Mátrai" userId="a9ea4728f634a667" providerId="LiveId" clId="{974FB663-03AF-4886-8248-3D7B13921FEA}" dt="2021-08-09T20:30:28.067" v="2314" actId="790"/>
          <ac:spMkLst>
            <pc:docMk/>
            <pc:sldMk cId="4237313193" sldId="277"/>
            <ac:spMk id="8" creationId="{00000000-0000-0000-0000-000000000000}"/>
          </ac:spMkLst>
        </pc:spChg>
      </pc:sldChg>
      <pc:sldChg chg="modSp mod">
        <pc:chgData name="István Mátrai" userId="a9ea4728f634a667" providerId="LiveId" clId="{974FB663-03AF-4886-8248-3D7B13921FEA}" dt="2021-08-09T20:57:39.600" v="3473" actId="790"/>
        <pc:sldMkLst>
          <pc:docMk/>
          <pc:sldMk cId="2155186947" sldId="278"/>
        </pc:sldMkLst>
        <pc:spChg chg="mod">
          <ac:chgData name="István Mátrai" userId="a9ea4728f634a667" providerId="LiveId" clId="{974FB663-03AF-4886-8248-3D7B13921FEA}" dt="2021-08-09T20:57:39.600" v="3473" actId="790"/>
          <ac:spMkLst>
            <pc:docMk/>
            <pc:sldMk cId="2155186947" sldId="278"/>
            <ac:spMk id="2" creationId="{00000000-0000-0000-0000-000000000000}"/>
          </ac:spMkLst>
        </pc:spChg>
      </pc:sldChg>
    </pc:docChg>
  </pc:docChgLst>
  <pc:docChgLst>
    <pc:chgData name="István Mátrai" userId="a9ea4728f634a667" providerId="LiveId" clId="{57E3ED77-3A87-43C2-B406-2B75191E0FA2}"/>
    <pc:docChg chg="modSld">
      <pc:chgData name="István Mátrai" userId="a9ea4728f634a667" providerId="LiveId" clId="{57E3ED77-3A87-43C2-B406-2B75191E0FA2}" dt="2021-08-08T19:08:39.554" v="1" actId="6549"/>
      <pc:docMkLst>
        <pc:docMk/>
      </pc:docMkLst>
      <pc:sldChg chg="modSp mod">
        <pc:chgData name="István Mátrai" userId="a9ea4728f634a667" providerId="LiveId" clId="{57E3ED77-3A87-43C2-B406-2B75191E0FA2}" dt="2021-08-08T19:08:39.554" v="1" actId="6549"/>
        <pc:sldMkLst>
          <pc:docMk/>
          <pc:sldMk cId="2737994649" sldId="256"/>
        </pc:sldMkLst>
        <pc:spChg chg="mod">
          <ac:chgData name="István Mátrai" userId="a9ea4728f634a667" providerId="LiveId" clId="{57E3ED77-3A87-43C2-B406-2B75191E0FA2}" dt="2021-08-08T19:08:39.554" v="1" actId="6549"/>
          <ac:spMkLst>
            <pc:docMk/>
            <pc:sldMk cId="2737994649" sldId="256"/>
            <ac:spMk id="3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8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9.xml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0.xml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1.xml"/><Relationship Id="rId2" Type="http://schemas.microsoft.com/office/2011/relationships/chartColorStyle" Target="colors21.xml"/><Relationship Id="rId1" Type="http://schemas.microsoft.com/office/2011/relationships/chartStyle" Target="style21.xml"/><Relationship Id="rId4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2.xml"/><Relationship Id="rId2" Type="http://schemas.microsoft.com/office/2011/relationships/chartColorStyle" Target="colors22.xml"/><Relationship Id="rId1" Type="http://schemas.microsoft.com/office/2011/relationships/chartStyle" Target="style22.xml"/><Relationship Id="rId4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3.xml"/><Relationship Id="rId2" Type="http://schemas.microsoft.com/office/2011/relationships/chartColorStyle" Target="colors23.xml"/><Relationship Id="rId1" Type="http://schemas.microsoft.com/office/2011/relationships/chartStyle" Target="style23.xml"/><Relationship Id="rId4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4.xml"/><Relationship Id="rId2" Type="http://schemas.microsoft.com/office/2011/relationships/chartColorStyle" Target="colors24.xml"/><Relationship Id="rId1" Type="http://schemas.microsoft.com/office/2011/relationships/chartStyle" Target="style24.xml"/><Relationship Id="rId4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5.xml"/><Relationship Id="rId2" Type="http://schemas.microsoft.com/office/2011/relationships/chartColorStyle" Target="colors25.xml"/><Relationship Id="rId1" Type="http://schemas.microsoft.com/office/2011/relationships/chartStyle" Target="style25.xml"/><Relationship Id="rId4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6.xml"/><Relationship Id="rId2" Type="http://schemas.microsoft.com/office/2011/relationships/chartColorStyle" Target="colors26.xml"/><Relationship Id="rId1" Type="http://schemas.microsoft.com/office/2011/relationships/chartStyle" Target="style26.xml"/><Relationship Id="rId4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7.xml"/><Relationship Id="rId2" Type="http://schemas.microsoft.com/office/2011/relationships/chartColorStyle" Target="colors27.xml"/><Relationship Id="rId1" Type="http://schemas.microsoft.com/office/2011/relationships/chartStyle" Target="style27.xml"/><Relationship Id="rId4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8.xml"/><Relationship Id="rId2" Type="http://schemas.microsoft.com/office/2011/relationships/chartColorStyle" Target="colors28.xml"/><Relationship Id="rId1" Type="http://schemas.microsoft.com/office/2011/relationships/chartStyle" Target="style28.xml"/><Relationship Id="rId4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9.xml"/><Relationship Id="rId2" Type="http://schemas.microsoft.com/office/2011/relationships/chartColorStyle" Target="colors29.xml"/><Relationship Id="rId1" Type="http://schemas.microsoft.com/office/2011/relationships/chartStyle" Target="style29.xml"/><Relationship Id="rId4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0.xml"/><Relationship Id="rId2" Type="http://schemas.microsoft.com/office/2011/relationships/chartColorStyle" Target="colors30.xml"/><Relationship Id="rId1" Type="http://schemas.microsoft.com/office/2011/relationships/chartStyle" Target="style30.xml"/><Relationship Id="rId4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1.xml"/><Relationship Id="rId2" Type="http://schemas.microsoft.com/office/2011/relationships/chartColorStyle" Target="colors31.xml"/><Relationship Id="rId1" Type="http://schemas.microsoft.com/office/2011/relationships/chartStyle" Target="style31.xml"/><Relationship Id="rId4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2.xml"/><Relationship Id="rId2" Type="http://schemas.microsoft.com/office/2011/relationships/chartColorStyle" Target="colors32.xml"/><Relationship Id="rId1" Type="http://schemas.microsoft.com/office/2011/relationships/chartStyle" Target="style32.xml"/><Relationship Id="rId4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3.xml"/><Relationship Id="rId2" Type="http://schemas.microsoft.com/office/2011/relationships/chartColorStyle" Target="colors33.xml"/><Relationship Id="rId1" Type="http://schemas.microsoft.com/office/2011/relationships/chartStyle" Target="style33.xml"/><Relationship Id="rId4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4.xml"/><Relationship Id="rId2" Type="http://schemas.microsoft.com/office/2011/relationships/chartColorStyle" Target="colors34.xml"/><Relationship Id="rId1" Type="http://schemas.microsoft.com/office/2011/relationships/chartStyle" Target="style34.xml"/><Relationship Id="rId4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5.xml"/><Relationship Id="rId2" Type="http://schemas.microsoft.com/office/2011/relationships/chartColorStyle" Target="colors35.xml"/><Relationship Id="rId1" Type="http://schemas.microsoft.com/office/2011/relationships/chartStyle" Target="style35.xml"/><Relationship Id="rId4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6.xml"/><Relationship Id="rId2" Type="http://schemas.microsoft.com/office/2011/relationships/chartColorStyle" Target="colors36.xml"/><Relationship Id="rId1" Type="http://schemas.microsoft.com/office/2011/relationships/chartStyle" Target="style36.xml"/><Relationship Id="rId4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7.xml"/><Relationship Id="rId2" Type="http://schemas.microsoft.com/office/2011/relationships/chartColorStyle" Target="colors37.xml"/><Relationship Id="rId1" Type="http://schemas.microsoft.com/office/2011/relationships/chartStyle" Target="style37.xml"/><Relationship Id="rId4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8.xml"/><Relationship Id="rId2" Type="http://schemas.microsoft.com/office/2011/relationships/chartColorStyle" Target="colors38.xml"/><Relationship Id="rId1" Type="http://schemas.microsoft.com/office/2011/relationships/chartStyle" Target="style38.xml"/><Relationship Id="rId4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9.xml"/><Relationship Id="rId2" Type="http://schemas.microsoft.com/office/2011/relationships/chartColorStyle" Target="colors39.xml"/><Relationship Id="rId1" Type="http://schemas.microsoft.com/office/2011/relationships/chartStyle" Target="style39.xml"/><Relationship Id="rId4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0.xml"/><Relationship Id="rId2" Type="http://schemas.microsoft.com/office/2011/relationships/chartColorStyle" Target="colors40.xml"/><Relationship Id="rId1" Type="http://schemas.microsoft.com/office/2011/relationships/chartStyle" Target="style40.xml"/><Relationship Id="rId4" Type="http://schemas.openxmlformats.org/officeDocument/2006/relationships/package" Target="../embeddings/Microsoft_Excel_Worksheet39.xlsx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1.xml"/><Relationship Id="rId2" Type="http://schemas.microsoft.com/office/2011/relationships/chartColorStyle" Target="colors41.xml"/><Relationship Id="rId1" Type="http://schemas.microsoft.com/office/2011/relationships/chartStyle" Target="style41.xml"/><Relationship Id="rId4" Type="http://schemas.openxmlformats.org/officeDocument/2006/relationships/package" Target="../embeddings/Microsoft_Excel_Worksheet40.xlsx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2.xml"/><Relationship Id="rId2" Type="http://schemas.microsoft.com/office/2011/relationships/chartColorStyle" Target="colors42.xml"/><Relationship Id="rId1" Type="http://schemas.microsoft.com/office/2011/relationships/chartStyle" Target="style42.xml"/><Relationship Id="rId4" Type="http://schemas.openxmlformats.org/officeDocument/2006/relationships/package" Target="../embeddings/Microsoft_Excel_Worksheet41.xlsx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3.xml"/><Relationship Id="rId2" Type="http://schemas.microsoft.com/office/2011/relationships/chartColorStyle" Target="colors43.xml"/><Relationship Id="rId1" Type="http://schemas.microsoft.com/office/2011/relationships/chartStyle" Target="style43.xml"/><Relationship Id="rId4" Type="http://schemas.openxmlformats.org/officeDocument/2006/relationships/package" Target="../embeddings/Microsoft_Excel_Worksheet42.xlsx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4.xml"/><Relationship Id="rId2" Type="http://schemas.microsoft.com/office/2011/relationships/chartColorStyle" Target="colors44.xml"/><Relationship Id="rId1" Type="http://schemas.microsoft.com/office/2011/relationships/chartStyle" Target="style44.xml"/><Relationship Id="rId4" Type="http://schemas.openxmlformats.org/officeDocument/2006/relationships/package" Target="../embeddings/Microsoft_Excel_Worksheet43.xlsx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5.xml"/><Relationship Id="rId2" Type="http://schemas.microsoft.com/office/2011/relationships/chartColorStyle" Target="colors45.xml"/><Relationship Id="rId1" Type="http://schemas.microsoft.com/office/2011/relationships/chartStyle" Target="style45.xml"/><Relationship Id="rId4" Type="http://schemas.openxmlformats.org/officeDocument/2006/relationships/package" Target="../embeddings/Microsoft_Excel_Worksheet44.xlsx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6.xml"/><Relationship Id="rId2" Type="http://schemas.microsoft.com/office/2011/relationships/chartColorStyle" Target="colors46.xml"/><Relationship Id="rId1" Type="http://schemas.microsoft.com/office/2011/relationships/chartStyle" Target="style46.xml"/><Relationship Id="rId4" Type="http://schemas.openxmlformats.org/officeDocument/2006/relationships/package" Target="../embeddings/Microsoft_Excel_Worksheet45.xlsx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7.xml"/><Relationship Id="rId2" Type="http://schemas.microsoft.com/office/2011/relationships/chartColorStyle" Target="colors47.xml"/><Relationship Id="rId1" Type="http://schemas.microsoft.com/office/2011/relationships/chartStyle" Target="style47.xml"/><Relationship Id="rId4" Type="http://schemas.openxmlformats.org/officeDocument/2006/relationships/package" Target="../embeddings/Microsoft_Excel_Worksheet4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(válaszokkísérletek.xlsx]eleje!Kimutatás38</c:name>
    <c:fmtId val="7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hu-HU" sz="1600">
                <a:solidFill>
                  <a:schemeClr val="tx1"/>
                </a:solidFill>
              </a:rPr>
              <a:t>Filling</a:t>
            </a:r>
            <a:r>
              <a:rPr lang="hu-HU" sz="1600" baseline="0">
                <a:solidFill>
                  <a:schemeClr val="tx1"/>
                </a:solidFill>
              </a:rPr>
              <a:t> the Questionnaire</a:t>
            </a:r>
            <a:endParaRPr lang="hu-HU" sz="160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eleje!$B$3:$B$4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eleje!$A$5:$A$17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eleje!$B$5:$B$17</c:f>
              <c:numCache>
                <c:formatCode>General</c:formatCode>
                <c:ptCount val="12"/>
                <c:pt idx="0">
                  <c:v>27</c:v>
                </c:pt>
                <c:pt idx="2">
                  <c:v>28</c:v>
                </c:pt>
                <c:pt idx="3">
                  <c:v>35</c:v>
                </c:pt>
                <c:pt idx="4">
                  <c:v>1</c:v>
                </c:pt>
                <c:pt idx="5">
                  <c:v>16</c:v>
                </c:pt>
                <c:pt idx="6">
                  <c:v>23</c:v>
                </c:pt>
                <c:pt idx="7">
                  <c:v>25</c:v>
                </c:pt>
                <c:pt idx="8">
                  <c:v>33</c:v>
                </c:pt>
                <c:pt idx="9">
                  <c:v>31</c:v>
                </c:pt>
                <c:pt idx="10">
                  <c:v>7</c:v>
                </c:pt>
                <c:pt idx="11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B8-4B60-B756-B6F18140C391}"/>
            </c:ext>
          </c:extLst>
        </c:ser>
        <c:ser>
          <c:idx val="1"/>
          <c:order val="1"/>
          <c:tx>
            <c:strRef>
              <c:f>eleje!$C$3:$C$4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eleje!$A$5:$A$17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eleje!$C$5:$C$17</c:f>
              <c:numCache>
                <c:formatCode>General</c:formatCode>
                <c:ptCount val="12"/>
                <c:pt idx="0">
                  <c:v>23</c:v>
                </c:pt>
                <c:pt idx="1">
                  <c:v>3</c:v>
                </c:pt>
                <c:pt idx="2">
                  <c:v>25</c:v>
                </c:pt>
                <c:pt idx="3">
                  <c:v>18</c:v>
                </c:pt>
                <c:pt idx="5">
                  <c:v>18</c:v>
                </c:pt>
                <c:pt idx="6">
                  <c:v>9</c:v>
                </c:pt>
                <c:pt idx="7">
                  <c:v>26</c:v>
                </c:pt>
                <c:pt idx="8">
                  <c:v>16</c:v>
                </c:pt>
                <c:pt idx="9">
                  <c:v>20</c:v>
                </c:pt>
                <c:pt idx="10">
                  <c:v>5</c:v>
                </c:pt>
                <c:pt idx="1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B8-4B60-B756-B6F18140C3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9879896"/>
        <c:axId val="459876288"/>
      </c:barChart>
      <c:catAx>
        <c:axId val="459879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459876288"/>
        <c:crosses val="autoZero"/>
        <c:auto val="1"/>
        <c:lblAlgn val="ctr"/>
        <c:lblOffset val="100"/>
        <c:noMultiLvlLbl val="0"/>
      </c:catAx>
      <c:valAx>
        <c:axId val="459876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459879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(válaszokkísérletek.xlsx]eleje!Kimutatás39</c:name>
    <c:fmtId val="12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hu-HU" b="0" cap="none" baseline="0" dirty="0" err="1">
                <a:solidFill>
                  <a:schemeClr val="tx1"/>
                </a:solidFill>
              </a:rPr>
              <a:t>Completers</a:t>
            </a:r>
            <a:r>
              <a:rPr lang="hu-HU" b="0" cap="none" baseline="0" dirty="0">
                <a:solidFill>
                  <a:schemeClr val="tx1"/>
                </a:solidFill>
              </a:rPr>
              <a:t>' </a:t>
            </a:r>
            <a:r>
              <a:rPr lang="hu-HU" b="0" cap="none" baseline="0" dirty="0" err="1">
                <a:solidFill>
                  <a:schemeClr val="tx1"/>
                </a:solidFill>
              </a:rPr>
              <a:t>age</a:t>
            </a:r>
            <a:r>
              <a:rPr lang="hu-HU" b="0" cap="none" baseline="0" dirty="0">
                <a:solidFill>
                  <a:schemeClr val="tx1"/>
                </a:solidFill>
              </a:rPr>
              <a:t> and </a:t>
            </a:r>
            <a:r>
              <a:rPr lang="hu-HU" b="0" cap="none" baseline="0" dirty="0" err="1">
                <a:solidFill>
                  <a:schemeClr val="tx1"/>
                </a:solidFill>
              </a:rPr>
              <a:t>gender</a:t>
            </a:r>
            <a:endParaRPr lang="hu-HU" b="0" cap="none" baseline="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29561482747954143"/>
          <c:y val="4.75557647509931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ivotFmts>
      <c:pivotFmt>
        <c:idx val="0"/>
      </c:pivotFmt>
      <c:pivotFmt>
        <c:idx val="1"/>
      </c:pivotFmt>
      <c:pivotFmt>
        <c:idx val="2"/>
      </c:pivotFmt>
      <c:pivotFmt>
        <c:idx val="3"/>
      </c:pivotFmt>
      <c:pivotFmt>
        <c:idx val="4"/>
      </c:pivotFmt>
      <c:pivotFmt>
        <c:idx val="5"/>
      </c:pivotFmt>
      <c:pivotFmt>
        <c:idx val="6"/>
      </c:pivotFmt>
      <c:pivotFmt>
        <c:idx val="7"/>
      </c:pivotFmt>
      <c:pivotFmt>
        <c:idx val="8"/>
        <c:spPr>
          <a:solidFill>
            <a:schemeClr val="accent1"/>
          </a:solidFill>
          <a:ln>
            <a:noFill/>
          </a:ln>
          <a:effectLst/>
          <a:sp3d/>
        </c:spPr>
        <c:marker>
          <c:symbol val="diamond"/>
          <c:size val="6"/>
          <c:spPr>
            <a:solidFill>
              <a:schemeClr val="accent1"/>
            </a:solidFill>
            <a:ln w="9525">
              <a:solidFill>
                <a:schemeClr val="accent1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8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>
            <a:noFill/>
          </a:ln>
          <a:effectLst/>
          <a:sp3d/>
        </c:spPr>
        <c:marker>
          <c:symbol val="square"/>
          <c:size val="6"/>
          <c:spPr>
            <a:solidFill>
              <a:schemeClr val="accent2"/>
            </a:solidFill>
            <a:ln w="9525">
              <a:solidFill>
                <a:schemeClr val="accent2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8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/>
          <a:sp3d/>
        </c:spPr>
        <c:marker>
          <c:symbol val="triangle"/>
          <c:size val="6"/>
          <c:spPr>
            <a:solidFill>
              <a:schemeClr val="accent3"/>
            </a:solidFill>
            <a:ln w="9525">
              <a:solidFill>
                <a:schemeClr val="accent3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8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>
            <a:noFill/>
          </a:ln>
          <a:effectLst/>
          <a:sp3d/>
        </c:spPr>
        <c:marker>
          <c:symbol val="x"/>
          <c:size val="6"/>
          <c:spPr>
            <a:noFill/>
            <a:ln w="9525">
              <a:solidFill>
                <a:schemeClr val="accent4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8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8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8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8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8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8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8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8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>
            <a:noFill/>
          </a:ln>
          <a:effectLst/>
          <a:sp3d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8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4900077410632587E-2"/>
          <c:y val="0.15567473204947746"/>
          <c:w val="0.71467982690754839"/>
          <c:h val="0.67014273095157584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eleje!$I$3:$I$4</c:f>
              <c:strCache>
                <c:ptCount val="1"/>
                <c:pt idx="0">
                  <c:v>65-70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eleje!$H$5:$H$7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eleje!$I$5:$I$7</c:f>
              <c:numCache>
                <c:formatCode>General</c:formatCode>
                <c:ptCount val="2"/>
                <c:pt idx="0">
                  <c:v>94</c:v>
                </c:pt>
                <c:pt idx="1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BC-4520-B9CD-58144ECBF5A4}"/>
            </c:ext>
          </c:extLst>
        </c:ser>
        <c:ser>
          <c:idx val="1"/>
          <c:order val="1"/>
          <c:tx>
            <c:strRef>
              <c:f>eleje!$J$3:$J$4</c:f>
              <c:strCache>
                <c:ptCount val="1"/>
                <c:pt idx="0">
                  <c:v>71-75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eleje!$H$5:$H$7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eleje!$J$5:$J$7</c:f>
              <c:numCache>
                <c:formatCode>General</c:formatCode>
                <c:ptCount val="2"/>
                <c:pt idx="0">
                  <c:v>68</c:v>
                </c:pt>
                <c:pt idx="1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BC-4520-B9CD-58144ECBF5A4}"/>
            </c:ext>
          </c:extLst>
        </c:ser>
        <c:ser>
          <c:idx val="2"/>
          <c:order val="2"/>
          <c:tx>
            <c:strRef>
              <c:f>eleje!$K$3:$K$4</c:f>
              <c:strCache>
                <c:ptCount val="1"/>
                <c:pt idx="0">
                  <c:v>76-80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eleje!$H$5:$H$7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eleje!$K$5:$K$7</c:f>
              <c:numCache>
                <c:formatCode>General</c:formatCode>
                <c:ptCount val="2"/>
                <c:pt idx="0">
                  <c:v>34</c:v>
                </c:pt>
                <c:pt idx="1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CBC-4520-B9CD-58144ECBF5A4}"/>
            </c:ext>
          </c:extLst>
        </c:ser>
        <c:ser>
          <c:idx val="3"/>
          <c:order val="3"/>
          <c:tx>
            <c:strRef>
              <c:f>eleje!$L$3:$L$4</c:f>
              <c:strCache>
                <c:ptCount val="1"/>
                <c:pt idx="0">
                  <c:v>81-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eleje!$H$5:$H$7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eleje!$L$5:$L$7</c:f>
              <c:numCache>
                <c:formatCode>General</c:formatCode>
                <c:ptCount val="2"/>
                <c:pt idx="0">
                  <c:v>48</c:v>
                </c:pt>
                <c:pt idx="1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CBC-4520-B9CD-58144ECBF5A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459860544"/>
        <c:axId val="459858248"/>
        <c:axId val="0"/>
      </c:bar3DChart>
      <c:catAx>
        <c:axId val="4598605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cap="none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459858248"/>
        <c:crosses val="autoZero"/>
        <c:auto val="1"/>
        <c:lblAlgn val="ctr"/>
        <c:lblOffset val="100"/>
        <c:noMultiLvlLbl val="0"/>
      </c:catAx>
      <c:valAx>
        <c:axId val="4598582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59860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873572395607028"/>
          <c:y val="0.31834128488187258"/>
          <c:w val="0.15097511639248629"/>
          <c:h val="0.40326389817224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(válaszokkísérletek.xlsx]eleje!Kimutatás13</c:name>
    <c:fmtId val="3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0" cap="none" baseline="0" dirty="0">
                <a:solidFill>
                  <a:schemeClr val="tx1"/>
                </a:solidFill>
              </a:rPr>
              <a:t>Age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ivotFmts>
      <c:pivotFmt>
        <c:idx val="0"/>
      </c:pivotFmt>
      <c:pivotFmt>
        <c:idx val="1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marker>
          <c:symbol val="circle"/>
          <c:size val="6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outEnd"/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3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layout>
            <c:manualLayout>
              <c:x val="2.7777777777777649E-3"/>
              <c:y val="-0.10185185185185189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bestFit"/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outEnd"/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4"/>
        <c:spPr>
          <a:solidFill>
            <a:schemeClr val="accent2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outEnd"/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5"/>
        <c:spPr>
          <a:solidFill>
            <a:schemeClr val="accent4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outEnd"/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outEnd"/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outEnd"/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outEnd"/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layout>
            <c:manualLayout>
              <c:x val="2.7777777777777649E-3"/>
              <c:y val="-0.10185185185185189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bestFit"/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outEnd"/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outEnd"/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outEnd"/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outEnd"/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layout>
            <c:manualLayout>
              <c:x val="2.7777777777777649E-3"/>
              <c:y val="-0.10185185185185189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bestFit"/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outEnd"/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eleje!$B$72</c:f>
              <c:strCache>
                <c:ptCount val="1"/>
                <c:pt idx="0">
                  <c:v>Összeg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08C1-4B86-AAE9-8B70B2AD3C0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08C1-4B86-AAE9-8B70B2AD3C0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08C1-4B86-AAE9-8B70B2AD3C0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08C1-4B86-AAE9-8B70B2AD3C0F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rgbClr val="0070C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hu-H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08C1-4B86-AAE9-8B70B2AD3C0F}"/>
                </c:ext>
              </c:extLst>
            </c:dLbl>
            <c:dLbl>
              <c:idx val="1"/>
              <c:layout>
                <c:manualLayout>
                  <c:x val="0.29855643044619423"/>
                  <c:y val="-1.0431634681600115E-1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hu-H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8C1-4B86-AAE9-8B70B2AD3C0F}"/>
                </c:ext>
              </c:extLst>
            </c:dLbl>
            <c:dLbl>
              <c:idx val="2"/>
              <c:layout>
                <c:manualLayout>
                  <c:x val="2.7777777777777649E-3"/>
                  <c:y val="-0.1018518518518518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rgbClr val="FFC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hu-H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8C1-4B86-AAE9-8B70B2AD3C0F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hu-H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08C1-4B86-AAE9-8B70B2AD3C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eleje!$A$73:$A$77</c:f>
              <c:strCache>
                <c:ptCount val="4"/>
                <c:pt idx="0">
                  <c:v>65-70</c:v>
                </c:pt>
                <c:pt idx="1">
                  <c:v>71-75</c:v>
                </c:pt>
                <c:pt idx="2">
                  <c:v>76-80</c:v>
                </c:pt>
                <c:pt idx="3">
                  <c:v>81-</c:v>
                </c:pt>
              </c:strCache>
            </c:strRef>
          </c:cat>
          <c:val>
            <c:numRef>
              <c:f>eleje!$B$73:$B$77</c:f>
              <c:numCache>
                <c:formatCode>General</c:formatCode>
                <c:ptCount val="4"/>
                <c:pt idx="0">
                  <c:v>152</c:v>
                </c:pt>
                <c:pt idx="1">
                  <c:v>121</c:v>
                </c:pt>
                <c:pt idx="2">
                  <c:v>68</c:v>
                </c:pt>
                <c:pt idx="3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8C1-4B86-AAE9-8B70B2AD3C0F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(válaszokkísérletek.xlsx]eleje!Kimutatás40</c:name>
    <c:fmtId val="9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eleje!$B$44:$B$45</c:f>
              <c:strCache>
                <c:ptCount val="1"/>
                <c:pt idx="0">
                  <c:v>in a village (less than 5000)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eleje!$A$46:$A$50</c:f>
              <c:strCache>
                <c:ptCount val="4"/>
                <c:pt idx="0">
                  <c:v>65-70</c:v>
                </c:pt>
                <c:pt idx="1">
                  <c:v>71-75</c:v>
                </c:pt>
                <c:pt idx="2">
                  <c:v>76-80</c:v>
                </c:pt>
                <c:pt idx="3">
                  <c:v>81-</c:v>
                </c:pt>
              </c:strCache>
            </c:strRef>
          </c:cat>
          <c:val>
            <c:numRef>
              <c:f>eleje!$B$46:$B$50</c:f>
              <c:numCache>
                <c:formatCode>General</c:formatCode>
                <c:ptCount val="4"/>
                <c:pt idx="0">
                  <c:v>70</c:v>
                </c:pt>
                <c:pt idx="1">
                  <c:v>49</c:v>
                </c:pt>
                <c:pt idx="2">
                  <c:v>34</c:v>
                </c:pt>
                <c:pt idx="3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9F-49B6-9B56-AA53E732792E}"/>
            </c:ext>
          </c:extLst>
        </c:ser>
        <c:ser>
          <c:idx val="1"/>
          <c:order val="1"/>
          <c:tx>
            <c:strRef>
              <c:f>eleje!$C$44:$C$45</c:f>
              <c:strCache>
                <c:ptCount val="1"/>
                <c:pt idx="0">
                  <c:v>town (between 5 000 and 20 000)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eleje!$A$46:$A$50</c:f>
              <c:strCache>
                <c:ptCount val="4"/>
                <c:pt idx="0">
                  <c:v>65-70</c:v>
                </c:pt>
                <c:pt idx="1">
                  <c:v>71-75</c:v>
                </c:pt>
                <c:pt idx="2">
                  <c:v>76-80</c:v>
                </c:pt>
                <c:pt idx="3">
                  <c:v>81-</c:v>
                </c:pt>
              </c:strCache>
            </c:strRef>
          </c:cat>
          <c:val>
            <c:numRef>
              <c:f>eleje!$C$46:$C$50</c:f>
              <c:numCache>
                <c:formatCode>General</c:formatCode>
                <c:ptCount val="4"/>
                <c:pt idx="0">
                  <c:v>76</c:v>
                </c:pt>
                <c:pt idx="1">
                  <c:v>61</c:v>
                </c:pt>
                <c:pt idx="2">
                  <c:v>30</c:v>
                </c:pt>
                <c:pt idx="3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9F-49B6-9B56-AA53E732792E}"/>
            </c:ext>
          </c:extLst>
        </c:ser>
        <c:ser>
          <c:idx val="2"/>
          <c:order val="2"/>
          <c:tx>
            <c:strRef>
              <c:f>eleje!$D$44:$D$45</c:f>
              <c:strCache>
                <c:ptCount val="1"/>
                <c:pt idx="0">
                  <c:v>larger town (more than 20 000)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eleje!$A$46:$A$50</c:f>
              <c:strCache>
                <c:ptCount val="4"/>
                <c:pt idx="0">
                  <c:v>65-70</c:v>
                </c:pt>
                <c:pt idx="1">
                  <c:v>71-75</c:v>
                </c:pt>
                <c:pt idx="2">
                  <c:v>76-80</c:v>
                </c:pt>
                <c:pt idx="3">
                  <c:v>81-</c:v>
                </c:pt>
              </c:strCache>
            </c:strRef>
          </c:cat>
          <c:val>
            <c:numRef>
              <c:f>eleje!$D$46:$D$50</c:f>
              <c:numCache>
                <c:formatCode>General</c:formatCode>
                <c:ptCount val="4"/>
                <c:pt idx="0">
                  <c:v>6</c:v>
                </c:pt>
                <c:pt idx="1">
                  <c:v>11</c:v>
                </c:pt>
                <c:pt idx="2">
                  <c:v>4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9F-49B6-9B56-AA53E73279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5333528"/>
        <c:axId val="455330904"/>
      </c:barChart>
      <c:catAx>
        <c:axId val="4553335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455330904"/>
        <c:crosses val="autoZero"/>
        <c:auto val="1"/>
        <c:lblAlgn val="ctr"/>
        <c:lblOffset val="100"/>
        <c:noMultiLvlLbl val="0"/>
      </c:catAx>
      <c:valAx>
        <c:axId val="4553309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455333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(válaszokkísérletek.xlsx]eleje!Kimutatás14</c:name>
    <c:fmtId val="8"/>
  </c:pivotSource>
  <c:chart>
    <c:autoTitleDeleted val="1"/>
    <c:pivotFmts>
      <c:pivotFmt>
        <c:idx val="0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marker>
          <c:symbol val="none"/>
        </c:marker>
      </c:pivotFmt>
      <c:pivotFmt>
        <c:idx val="1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rgbClr val="0070C0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out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3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accent3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2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dLbl>
          <c:idx val="0"/>
          <c:layout>
            <c:manualLayout>
              <c:x val="1.4583330941054636E-2"/>
              <c:y val="0.15277777777777768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rgbClr val="C00000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bestFit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rgbClr val="0070C0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out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6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dLbl>
          <c:idx val="0"/>
          <c:layout>
            <c:manualLayout>
              <c:x val="1.4583330941054636E-2"/>
              <c:y val="0.15277777777777768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rgbClr val="C00000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bestFit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accent3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out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rgbClr val="0070C0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out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10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dLbl>
          <c:idx val="0"/>
          <c:layout>
            <c:manualLayout>
              <c:x val="1.4583330941054636E-2"/>
              <c:y val="0.15277777777777768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rgbClr val="C00000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bestFit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400" b="0" i="0" u="none" strike="noStrike" kern="1200" baseline="0">
                  <a:solidFill>
                    <a:schemeClr val="accent3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out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5507228235138717E-2"/>
          <c:y val="7.663007044256967E-2"/>
          <c:w val="0.47408713910761152"/>
          <c:h val="0.60138888888888886"/>
        </c:manualLayout>
      </c:layout>
      <c:pie3DChart>
        <c:varyColors val="1"/>
        <c:ser>
          <c:idx val="0"/>
          <c:order val="0"/>
          <c:tx>
            <c:strRef>
              <c:f>eleje!$B$80</c:f>
              <c:strCache>
                <c:ptCount val="1"/>
                <c:pt idx="0">
                  <c:v>Összeg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E0B-49B2-AEFB-71B1EC626CD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E0B-49B2-AEFB-71B1EC626CD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E0B-49B2-AEFB-71B1EC626CDD}"/>
              </c:ext>
            </c:extLst>
          </c:dPt>
          <c:dLbls>
            <c:dLbl>
              <c:idx val="1"/>
              <c:layout>
                <c:manualLayout>
                  <c:x val="1.4583330941054636E-2"/>
                  <c:y val="0.1527777777777776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hu-H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E0B-49B2-AEFB-71B1EC626CDD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hu-HU"/>
                </a:p>
              </c:txPr>
              <c:dLblPos val="out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6E0B-49B2-AEFB-71B1EC626C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eleje!$A$81:$A$84</c:f>
              <c:strCache>
                <c:ptCount val="3"/>
                <c:pt idx="0">
                  <c:v>in a village (less than 5000)</c:v>
                </c:pt>
                <c:pt idx="1">
                  <c:v>town (between 5 000 and 20 000)</c:v>
                </c:pt>
                <c:pt idx="2">
                  <c:v>larger town (more than 20 000)</c:v>
                </c:pt>
              </c:strCache>
            </c:strRef>
          </c:cat>
          <c:val>
            <c:numRef>
              <c:f>eleje!$B$81:$B$84</c:f>
              <c:numCache>
                <c:formatCode>General</c:formatCode>
                <c:ptCount val="3"/>
                <c:pt idx="0">
                  <c:v>185</c:v>
                </c:pt>
                <c:pt idx="1">
                  <c:v>198</c:v>
                </c:pt>
                <c:pt idx="2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E0B-49B2-AEFB-71B1EC626CD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240494858313229"/>
          <c:y val="0.49233222406339228"/>
          <c:w val="0.47084381205841547"/>
          <c:h val="0.452108486439195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(válaszokkísérletek.xlsx]eleje2!Kimutatás41</c:name>
    <c:fmtId val="4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hu-HU" b="0" cap="none" baseline="0">
                <a:solidFill>
                  <a:schemeClr val="tx1"/>
                </a:solidFill>
              </a:rPr>
              <a:t>Education</a:t>
            </a:r>
            <a:endParaRPr lang="en-US" b="0" cap="none" baseline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ivotFmts>
      <c:pivotFmt>
        <c:idx val="0"/>
      </c:pivotFmt>
      <c:pivotFmt>
        <c:idx val="1"/>
      </c:pivotFmt>
      <c:pivotFmt>
        <c:idx val="2"/>
      </c:pivotFmt>
      <c:pivotFmt>
        <c:idx val="3"/>
      </c:pivotFmt>
      <c:pivotFmt>
        <c:idx val="4"/>
      </c:pivotFmt>
      <c:pivotFmt>
        <c:idx val="5"/>
      </c:pivotFmt>
      <c:pivotFmt>
        <c:idx val="6"/>
      </c:pivotFmt>
      <c:pivotFmt>
        <c:idx val="7"/>
      </c:pivotFmt>
      <c:pivotFmt>
        <c:idx val="8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marker>
          <c:symbol val="circle"/>
          <c:size val="6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outEnd"/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outEnd"/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10"/>
        <c:spPr>
          <a:solidFill>
            <a:schemeClr val="accent2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outEnd"/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>
              <c15:xForSave val="1"/>
            </c:ext>
          </c:extLst>
        </c:dLbl>
      </c:pivotFmt>
      <c:pivotFmt>
        <c:idx val="11"/>
        <c:spPr>
          <a:solidFill>
            <a:schemeClr val="accent3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outEnd"/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outEnd"/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outEnd"/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outEnd"/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outEnd"/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outEnd"/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outEnd"/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outEnd"/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>
            <a:noFill/>
          </a:ln>
          <a:effectLst>
            <a:outerShdw blurRad="889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hreePt" dir="t"/>
          </a:scene3d>
          <a:sp3d>
            <a:bevelT w="127000" h="127000"/>
            <a:bevelB w="127000" h="127000"/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1" i="0" u="none" strike="noStrike" kern="1200" spc="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outEnd"/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eleje2!$B$3</c:f>
              <c:strCache>
                <c:ptCount val="1"/>
                <c:pt idx="0">
                  <c:v>Összeg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B703-4C95-ADE1-8AA29336BCC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B703-4C95-ADE1-8AA29336BCC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B703-4C95-ADE1-8AA29336BCCA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hu-H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B703-4C95-ADE1-8AA29336BCCA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hu-H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B703-4C95-ADE1-8AA29336BCCA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hu-H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835917543853242"/>
                      <c:h val="0.2550989627733545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703-4C95-ADE1-8AA29336BC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eleje2!$A$4:$A$7</c:f>
              <c:strCache>
                <c:ptCount val="3"/>
                <c:pt idx="0">
                  <c:v>higher (16-)</c:v>
                </c:pt>
                <c:pt idx="1">
                  <c:v>primary (-8)</c:v>
                </c:pt>
                <c:pt idx="2">
                  <c:v>secondary (-12)</c:v>
                </c:pt>
              </c:strCache>
            </c:strRef>
          </c:cat>
          <c:val>
            <c:numRef>
              <c:f>eleje2!$B$4:$B$7</c:f>
              <c:numCache>
                <c:formatCode>General</c:formatCode>
                <c:ptCount val="3"/>
                <c:pt idx="0">
                  <c:v>138</c:v>
                </c:pt>
                <c:pt idx="1">
                  <c:v>76</c:v>
                </c:pt>
                <c:pt idx="2">
                  <c:v>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703-4C95-ADE1-8AA29336BCCA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(válaszokkísérletek.xlsx]eleje2!Kimutatás42</c:name>
    <c:fmtId val="4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hu-HU" sz="1600">
                <a:solidFill>
                  <a:schemeClr val="tx1"/>
                </a:solidFill>
              </a:rPr>
              <a:t>Marital</a:t>
            </a:r>
            <a:r>
              <a:rPr lang="hu-HU" sz="1600" baseline="0">
                <a:solidFill>
                  <a:schemeClr val="tx1"/>
                </a:solidFill>
              </a:rPr>
              <a:t> status</a:t>
            </a:r>
            <a:endParaRPr lang="hu-HU" sz="160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eleje2!$L$3:$L$4</c:f>
              <c:strCache>
                <c:ptCount val="1"/>
                <c:pt idx="0">
                  <c:v>65-70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eleje2!$K$5:$K$8</c:f>
              <c:strCache>
                <c:ptCount val="3"/>
                <c:pt idx="0">
                  <c:v>married/cohabitant</c:v>
                </c:pt>
                <c:pt idx="1">
                  <c:v>single or separated</c:v>
                </c:pt>
                <c:pt idx="2">
                  <c:v>widow/widower</c:v>
                </c:pt>
              </c:strCache>
            </c:strRef>
          </c:cat>
          <c:val>
            <c:numRef>
              <c:f>eleje2!$L$5:$L$8</c:f>
              <c:numCache>
                <c:formatCode>General</c:formatCode>
                <c:ptCount val="3"/>
                <c:pt idx="0">
                  <c:v>114</c:v>
                </c:pt>
                <c:pt idx="1">
                  <c:v>13</c:v>
                </c:pt>
                <c:pt idx="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FE-489F-A9B5-31459B43AAD9}"/>
            </c:ext>
          </c:extLst>
        </c:ser>
        <c:ser>
          <c:idx val="1"/>
          <c:order val="1"/>
          <c:tx>
            <c:strRef>
              <c:f>eleje2!$M$3:$M$4</c:f>
              <c:strCache>
                <c:ptCount val="1"/>
                <c:pt idx="0">
                  <c:v>71-75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eleje2!$K$5:$K$8</c:f>
              <c:strCache>
                <c:ptCount val="3"/>
                <c:pt idx="0">
                  <c:v>married/cohabitant</c:v>
                </c:pt>
                <c:pt idx="1">
                  <c:v>single or separated</c:v>
                </c:pt>
                <c:pt idx="2">
                  <c:v>widow/widower</c:v>
                </c:pt>
              </c:strCache>
            </c:strRef>
          </c:cat>
          <c:val>
            <c:numRef>
              <c:f>eleje2!$M$5:$M$8</c:f>
              <c:numCache>
                <c:formatCode>General</c:formatCode>
                <c:ptCount val="3"/>
                <c:pt idx="0">
                  <c:v>75</c:v>
                </c:pt>
                <c:pt idx="1">
                  <c:v>18</c:v>
                </c:pt>
                <c:pt idx="2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FE-489F-A9B5-31459B43AAD9}"/>
            </c:ext>
          </c:extLst>
        </c:ser>
        <c:ser>
          <c:idx val="2"/>
          <c:order val="2"/>
          <c:tx>
            <c:strRef>
              <c:f>eleje2!$N$3:$N$4</c:f>
              <c:strCache>
                <c:ptCount val="1"/>
                <c:pt idx="0">
                  <c:v>76-80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eleje2!$K$5:$K$8</c:f>
              <c:strCache>
                <c:ptCount val="3"/>
                <c:pt idx="0">
                  <c:v>married/cohabitant</c:v>
                </c:pt>
                <c:pt idx="1">
                  <c:v>single or separated</c:v>
                </c:pt>
                <c:pt idx="2">
                  <c:v>widow/widower</c:v>
                </c:pt>
              </c:strCache>
            </c:strRef>
          </c:cat>
          <c:val>
            <c:numRef>
              <c:f>eleje2!$N$5:$N$8</c:f>
              <c:numCache>
                <c:formatCode>General</c:formatCode>
                <c:ptCount val="3"/>
                <c:pt idx="0">
                  <c:v>31</c:v>
                </c:pt>
                <c:pt idx="1">
                  <c:v>11</c:v>
                </c:pt>
                <c:pt idx="2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DFE-489F-A9B5-31459B43AAD9}"/>
            </c:ext>
          </c:extLst>
        </c:ser>
        <c:ser>
          <c:idx val="3"/>
          <c:order val="3"/>
          <c:tx>
            <c:strRef>
              <c:f>eleje2!$O$3:$O$4</c:f>
              <c:strCache>
                <c:ptCount val="1"/>
                <c:pt idx="0">
                  <c:v>81-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eleje2!$K$5:$K$8</c:f>
              <c:strCache>
                <c:ptCount val="3"/>
                <c:pt idx="0">
                  <c:v>married/cohabitant</c:v>
                </c:pt>
                <c:pt idx="1">
                  <c:v>single or separated</c:v>
                </c:pt>
                <c:pt idx="2">
                  <c:v>widow/widower</c:v>
                </c:pt>
              </c:strCache>
            </c:strRef>
          </c:cat>
          <c:val>
            <c:numRef>
              <c:f>eleje2!$O$5:$O$8</c:f>
              <c:numCache>
                <c:formatCode>General</c:formatCode>
                <c:ptCount val="3"/>
                <c:pt idx="0">
                  <c:v>27</c:v>
                </c:pt>
                <c:pt idx="1">
                  <c:v>8</c:v>
                </c:pt>
                <c:pt idx="2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DFE-489F-A9B5-31459B43AA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4627000"/>
        <c:axId val="384625032"/>
      </c:barChart>
      <c:catAx>
        <c:axId val="384627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84625032"/>
        <c:crosses val="autoZero"/>
        <c:auto val="1"/>
        <c:lblAlgn val="ctr"/>
        <c:lblOffset val="100"/>
        <c:noMultiLvlLbl val="0"/>
      </c:catAx>
      <c:valAx>
        <c:axId val="384625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84627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(válaszokkísérletek.xlsx]eleje2!Kimutatás44</c:name>
    <c:fmtId val="3"/>
  </c:pivotSource>
  <c:chart>
    <c:autoTitleDeleted val="1"/>
    <c:pivotFmts>
      <c:pivotFmt>
        <c:idx val="0"/>
      </c:pivotFmt>
      <c:pivotFmt>
        <c:idx val="1"/>
      </c:pivotFmt>
      <c:pivotFmt>
        <c:idx val="2"/>
      </c:pivotFmt>
      <c:pivotFmt>
        <c:idx val="3"/>
      </c:pivotFmt>
      <c:pivotFmt>
        <c:idx val="4"/>
      </c:pivotFmt>
      <c:pivotFmt>
        <c:idx val="5"/>
      </c:pivotFmt>
      <c:pivotFmt>
        <c:idx val="6"/>
      </c:pivotFmt>
      <c:pivotFmt>
        <c:idx val="7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  <c:marker>
          <c:symbol val="circle"/>
          <c:size val="6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in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in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0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1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2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3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4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in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6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7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8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9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</c:pivotFmts>
    <c:plotArea>
      <c:layout>
        <c:manualLayout>
          <c:layoutTarget val="inner"/>
          <c:xMode val="edge"/>
          <c:yMode val="edge"/>
          <c:x val="2.2376521613990164E-2"/>
          <c:y val="0.13679233992609657"/>
          <c:w val="0.36225791884394554"/>
          <c:h val="0.75314485783451535"/>
        </c:manualLayout>
      </c:layout>
      <c:pieChart>
        <c:varyColors val="1"/>
        <c:ser>
          <c:idx val="0"/>
          <c:order val="0"/>
          <c:tx>
            <c:strRef>
              <c:f>eleje2!$B$72</c:f>
              <c:strCache>
                <c:ptCount val="1"/>
                <c:pt idx="0">
                  <c:v>Összeg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97B-4DA1-B510-6E2E9989BD8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97B-4DA1-B510-6E2E9989BD8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97B-4DA1-B510-6E2E9989BD8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597B-4DA1-B510-6E2E9989BD8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597B-4DA1-B510-6E2E9989BD8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eleje2!$A$73:$A$78</c:f>
              <c:strCache>
                <c:ptCount val="5"/>
                <c:pt idx="0">
                  <c:v>in a house/apartment 3 or more generations</c:v>
                </c:pt>
                <c:pt idx="1">
                  <c:v>in a house/apartment alone</c:v>
                </c:pt>
                <c:pt idx="2">
                  <c:v>in a house/apartment one generation</c:v>
                </c:pt>
                <c:pt idx="3">
                  <c:v>in a house/apartment two generations</c:v>
                </c:pt>
                <c:pt idx="4">
                  <c:v>in elderly house</c:v>
                </c:pt>
              </c:strCache>
            </c:strRef>
          </c:cat>
          <c:val>
            <c:numRef>
              <c:f>eleje2!$B$73:$B$78</c:f>
              <c:numCache>
                <c:formatCode>General</c:formatCode>
                <c:ptCount val="5"/>
                <c:pt idx="0">
                  <c:v>14</c:v>
                </c:pt>
                <c:pt idx="1">
                  <c:v>135</c:v>
                </c:pt>
                <c:pt idx="2">
                  <c:v>189</c:v>
                </c:pt>
                <c:pt idx="3">
                  <c:v>58</c:v>
                </c:pt>
                <c:pt idx="4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97B-4DA1-B510-6E2E9989BD88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39992555933638391"/>
          <c:y val="0.22642776536334921"/>
          <c:w val="0.57337025402827613"/>
          <c:h val="0.6786958527741850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(válaszokkísérletek.xlsx]eleje2!Kimutatás43</c:name>
    <c:fmtId val="10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7.9885387554460383E-2"/>
          <c:y val="0.10609843383422457"/>
          <c:w val="0.49296092368569894"/>
          <c:h val="0.5378108284821703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eleje2!$B$34:$B$35</c:f>
              <c:strCache>
                <c:ptCount val="1"/>
                <c:pt idx="0">
                  <c:v>in a house/apartment 3 or more generations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eleje2!$A$36:$A$48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eleje2!$B$36:$B$48</c:f>
              <c:numCache>
                <c:formatCode>General</c:formatCode>
                <c:ptCount val="12"/>
                <c:pt idx="0">
                  <c:v>2</c:v>
                </c:pt>
                <c:pt idx="2">
                  <c:v>1</c:v>
                </c:pt>
                <c:pt idx="5">
                  <c:v>2</c:v>
                </c:pt>
                <c:pt idx="8">
                  <c:v>7</c:v>
                </c:pt>
                <c:pt idx="1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17-4F31-ADC3-E79010875C73}"/>
            </c:ext>
          </c:extLst>
        </c:ser>
        <c:ser>
          <c:idx val="1"/>
          <c:order val="1"/>
          <c:tx>
            <c:strRef>
              <c:f>eleje2!$C$34:$C$35</c:f>
              <c:strCache>
                <c:ptCount val="1"/>
                <c:pt idx="0">
                  <c:v>in a house/apartment two generations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eleje2!$A$36:$A$48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eleje2!$C$36:$C$48</c:f>
              <c:numCache>
                <c:formatCode>General</c:formatCode>
                <c:ptCount val="12"/>
                <c:pt idx="0">
                  <c:v>14</c:v>
                </c:pt>
                <c:pt idx="1">
                  <c:v>1</c:v>
                </c:pt>
                <c:pt idx="2">
                  <c:v>11</c:v>
                </c:pt>
                <c:pt idx="3">
                  <c:v>5</c:v>
                </c:pt>
                <c:pt idx="5">
                  <c:v>4</c:v>
                </c:pt>
                <c:pt idx="6">
                  <c:v>2</c:v>
                </c:pt>
                <c:pt idx="8">
                  <c:v>5</c:v>
                </c:pt>
                <c:pt idx="9">
                  <c:v>5</c:v>
                </c:pt>
                <c:pt idx="10">
                  <c:v>3</c:v>
                </c:pt>
                <c:pt idx="1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17-4F31-ADC3-E79010875C73}"/>
            </c:ext>
          </c:extLst>
        </c:ser>
        <c:ser>
          <c:idx val="2"/>
          <c:order val="2"/>
          <c:tx>
            <c:strRef>
              <c:f>eleje2!$D$34:$D$35</c:f>
              <c:strCache>
                <c:ptCount val="1"/>
                <c:pt idx="0">
                  <c:v>in a house/apartment one generation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eleje2!$A$36:$A$48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eleje2!$D$36:$D$48</c:f>
              <c:numCache>
                <c:formatCode>General</c:formatCode>
                <c:ptCount val="12"/>
                <c:pt idx="0">
                  <c:v>17</c:v>
                </c:pt>
                <c:pt idx="1">
                  <c:v>2</c:v>
                </c:pt>
                <c:pt idx="2">
                  <c:v>21</c:v>
                </c:pt>
                <c:pt idx="3">
                  <c:v>30</c:v>
                </c:pt>
                <c:pt idx="4">
                  <c:v>1</c:v>
                </c:pt>
                <c:pt idx="5">
                  <c:v>22</c:v>
                </c:pt>
                <c:pt idx="6">
                  <c:v>14</c:v>
                </c:pt>
                <c:pt idx="7">
                  <c:v>25</c:v>
                </c:pt>
                <c:pt idx="8">
                  <c:v>22</c:v>
                </c:pt>
                <c:pt idx="9">
                  <c:v>26</c:v>
                </c:pt>
                <c:pt idx="10">
                  <c:v>5</c:v>
                </c:pt>
                <c:pt idx="1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17-4F31-ADC3-E79010875C73}"/>
            </c:ext>
          </c:extLst>
        </c:ser>
        <c:ser>
          <c:idx val="3"/>
          <c:order val="3"/>
          <c:tx>
            <c:strRef>
              <c:f>eleje2!$E$34:$E$35</c:f>
              <c:strCache>
                <c:ptCount val="1"/>
                <c:pt idx="0">
                  <c:v>in a house/apartment alone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eleje2!$A$36:$A$48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eleje2!$E$36:$E$48</c:f>
              <c:numCache>
                <c:formatCode>General</c:formatCode>
                <c:ptCount val="12"/>
                <c:pt idx="0">
                  <c:v>13</c:v>
                </c:pt>
                <c:pt idx="2">
                  <c:v>17</c:v>
                </c:pt>
                <c:pt idx="3">
                  <c:v>18</c:v>
                </c:pt>
                <c:pt idx="5">
                  <c:v>5</c:v>
                </c:pt>
                <c:pt idx="6">
                  <c:v>12</c:v>
                </c:pt>
                <c:pt idx="7">
                  <c:v>24</c:v>
                </c:pt>
                <c:pt idx="8">
                  <c:v>14</c:v>
                </c:pt>
                <c:pt idx="9">
                  <c:v>19</c:v>
                </c:pt>
                <c:pt idx="10">
                  <c:v>4</c:v>
                </c:pt>
                <c:pt idx="1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B17-4F31-ADC3-E79010875C73}"/>
            </c:ext>
          </c:extLst>
        </c:ser>
        <c:ser>
          <c:idx val="4"/>
          <c:order val="4"/>
          <c:tx>
            <c:strRef>
              <c:f>eleje2!$F$34:$F$35</c:f>
              <c:strCache>
                <c:ptCount val="1"/>
                <c:pt idx="0">
                  <c:v>in elderly house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eleje2!$A$36:$A$48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eleje2!$F$36:$F$48</c:f>
              <c:numCache>
                <c:formatCode>General</c:formatCode>
                <c:ptCount val="12"/>
                <c:pt idx="0">
                  <c:v>4</c:v>
                </c:pt>
                <c:pt idx="2">
                  <c:v>3</c:v>
                </c:pt>
                <c:pt idx="5">
                  <c:v>1</c:v>
                </c:pt>
                <c:pt idx="6">
                  <c:v>4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B17-4F31-ADC3-E79010875C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44802472"/>
        <c:axId val="544806080"/>
      </c:barChart>
      <c:catAx>
        <c:axId val="544802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544806080"/>
        <c:crosses val="autoZero"/>
        <c:auto val="1"/>
        <c:lblAlgn val="ctr"/>
        <c:lblOffset val="100"/>
        <c:noMultiLvlLbl val="0"/>
      </c:catAx>
      <c:valAx>
        <c:axId val="544806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54480247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7494191228669389"/>
          <c:y val="0.21820621813363669"/>
          <c:w val="0.41196644691494283"/>
          <c:h val="0.563587260044708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</a:defRPr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(válaszokkísérletek.xlsx]eleje2!Kimutatás45</c:name>
    <c:fmtId val="9"/>
  </c:pivotSource>
  <c:chart>
    <c:autoTitleDeleted val="1"/>
    <c:pivotFmts>
      <c:pivotFmt>
        <c:idx val="0"/>
      </c:pivotFmt>
      <c:pivotFmt>
        <c:idx val="1"/>
      </c:pivotFmt>
      <c:pivotFmt>
        <c:idx val="2"/>
      </c:pivotFmt>
      <c:pivotFmt>
        <c:idx val="3"/>
      </c:pivotFmt>
      <c:pivotFmt>
        <c:idx val="4"/>
      </c:pivotFmt>
      <c:pivotFmt>
        <c:idx val="5"/>
      </c:pivotFmt>
      <c:pivotFmt>
        <c:idx val="6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  <c:marker>
          <c:symbol val="circle"/>
          <c:size val="6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in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in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9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0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1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2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3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in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5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6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7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8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</c:pivotFmts>
    <c:plotArea>
      <c:layout>
        <c:manualLayout>
          <c:layoutTarget val="inner"/>
          <c:xMode val="edge"/>
          <c:yMode val="edge"/>
          <c:x val="4.5796735579119147E-2"/>
          <c:y val="0.17094114754396678"/>
          <c:w val="0.45085020344734"/>
          <c:h val="0.77421117146894103"/>
        </c:manualLayout>
      </c:layout>
      <c:pieChart>
        <c:varyColors val="1"/>
        <c:ser>
          <c:idx val="0"/>
          <c:order val="0"/>
          <c:tx>
            <c:strRef>
              <c:f>eleje2!$B$92</c:f>
              <c:strCache>
                <c:ptCount val="1"/>
                <c:pt idx="0">
                  <c:v>Összeg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779-4A56-8399-6F5BDCD1604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779-4A56-8399-6F5BDCD1604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779-4A56-8399-6F5BDCD1604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8779-4A56-8399-6F5BDCD1604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8779-4A56-8399-6F5BDCD1604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eleje2!$A$93:$A$98</c:f>
              <c:strCache>
                <c:ptCount val="5"/>
                <c:pt idx="0">
                  <c:v>much less than the average</c:v>
                </c:pt>
                <c:pt idx="1">
                  <c:v>less than the average</c:v>
                </c:pt>
                <c:pt idx="2">
                  <c:v>equal to the average</c:v>
                </c:pt>
                <c:pt idx="3">
                  <c:v>more than the average</c:v>
                </c:pt>
                <c:pt idx="4">
                  <c:v>much more than the average</c:v>
                </c:pt>
              </c:strCache>
            </c:strRef>
          </c:cat>
          <c:val>
            <c:numRef>
              <c:f>eleje2!$B$93:$B$98</c:f>
              <c:numCache>
                <c:formatCode>General</c:formatCode>
                <c:ptCount val="5"/>
                <c:pt idx="0">
                  <c:v>28</c:v>
                </c:pt>
                <c:pt idx="1">
                  <c:v>101</c:v>
                </c:pt>
                <c:pt idx="2">
                  <c:v>162</c:v>
                </c:pt>
                <c:pt idx="3">
                  <c:v>98</c:v>
                </c:pt>
                <c:pt idx="4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779-4A56-8399-6F5BDCD1604D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7380380018389118"/>
          <c:y val="0.33500109361329833"/>
          <c:w val="0.51445734147032973"/>
          <c:h val="0.446201516477107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(válaszokkísérletek.xlsx]eleje2!Kimutatás46</c:name>
    <c:fmtId val="3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4.0936210848187375E-2"/>
          <c:y val="6.7428409804486569E-2"/>
          <c:w val="0.62539518507776715"/>
          <c:h val="0.5426794804778584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eleje2!$B$110:$B$111</c:f>
              <c:strCache>
                <c:ptCount val="1"/>
                <c:pt idx="0">
                  <c:v>much less than the average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eleje2!$A$112:$A$124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eleje2!$B$112:$B$124</c:f>
              <c:numCache>
                <c:formatCode>General</c:formatCode>
                <c:ptCount val="12"/>
                <c:pt idx="0">
                  <c:v>5</c:v>
                </c:pt>
                <c:pt idx="2">
                  <c:v>2</c:v>
                </c:pt>
                <c:pt idx="3">
                  <c:v>2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6</c:v>
                </c:pt>
                <c:pt idx="9">
                  <c:v>6</c:v>
                </c:pt>
                <c:pt idx="1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6B-4DC6-B549-1097912B4A57}"/>
            </c:ext>
          </c:extLst>
        </c:ser>
        <c:ser>
          <c:idx val="1"/>
          <c:order val="1"/>
          <c:tx>
            <c:strRef>
              <c:f>eleje2!$C$110:$C$111</c:f>
              <c:strCache>
                <c:ptCount val="1"/>
                <c:pt idx="0">
                  <c:v>less than the average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eleje2!$A$112:$A$124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eleje2!$C$112:$C$124</c:f>
              <c:numCache>
                <c:formatCode>General</c:formatCode>
                <c:ptCount val="12"/>
                <c:pt idx="0">
                  <c:v>17</c:v>
                </c:pt>
                <c:pt idx="2">
                  <c:v>17</c:v>
                </c:pt>
                <c:pt idx="3">
                  <c:v>12</c:v>
                </c:pt>
                <c:pt idx="5">
                  <c:v>5</c:v>
                </c:pt>
                <c:pt idx="6">
                  <c:v>8</c:v>
                </c:pt>
                <c:pt idx="7">
                  <c:v>7</c:v>
                </c:pt>
                <c:pt idx="8">
                  <c:v>14</c:v>
                </c:pt>
                <c:pt idx="9">
                  <c:v>11</c:v>
                </c:pt>
                <c:pt idx="10">
                  <c:v>3</c:v>
                </c:pt>
                <c:pt idx="1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6B-4DC6-B549-1097912B4A57}"/>
            </c:ext>
          </c:extLst>
        </c:ser>
        <c:ser>
          <c:idx val="2"/>
          <c:order val="2"/>
          <c:tx>
            <c:strRef>
              <c:f>eleje2!$D$110:$D$111</c:f>
              <c:strCache>
                <c:ptCount val="1"/>
                <c:pt idx="0">
                  <c:v>equal to the average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eleje2!$A$112:$A$124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eleje2!$D$112:$D$124</c:f>
              <c:numCache>
                <c:formatCode>General</c:formatCode>
                <c:ptCount val="12"/>
                <c:pt idx="0">
                  <c:v>12</c:v>
                </c:pt>
                <c:pt idx="2">
                  <c:v>32</c:v>
                </c:pt>
                <c:pt idx="3">
                  <c:v>31</c:v>
                </c:pt>
                <c:pt idx="5">
                  <c:v>7</c:v>
                </c:pt>
                <c:pt idx="6">
                  <c:v>11</c:v>
                </c:pt>
                <c:pt idx="7">
                  <c:v>13</c:v>
                </c:pt>
                <c:pt idx="8">
                  <c:v>22</c:v>
                </c:pt>
                <c:pt idx="9">
                  <c:v>21</c:v>
                </c:pt>
                <c:pt idx="10">
                  <c:v>6</c:v>
                </c:pt>
                <c:pt idx="1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D6B-4DC6-B549-1097912B4A57}"/>
            </c:ext>
          </c:extLst>
        </c:ser>
        <c:ser>
          <c:idx val="3"/>
          <c:order val="3"/>
          <c:tx>
            <c:strRef>
              <c:f>eleje2!$E$110:$E$111</c:f>
              <c:strCache>
                <c:ptCount val="1"/>
                <c:pt idx="0">
                  <c:v>more than the average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eleje2!$A$112:$A$124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eleje2!$E$112:$E$124</c:f>
              <c:numCache>
                <c:formatCode>General</c:formatCode>
                <c:ptCount val="12"/>
                <c:pt idx="0">
                  <c:v>13</c:v>
                </c:pt>
                <c:pt idx="1">
                  <c:v>3</c:v>
                </c:pt>
                <c:pt idx="2">
                  <c:v>2</c:v>
                </c:pt>
                <c:pt idx="3">
                  <c:v>7</c:v>
                </c:pt>
                <c:pt idx="4">
                  <c:v>1</c:v>
                </c:pt>
                <c:pt idx="5">
                  <c:v>17</c:v>
                </c:pt>
                <c:pt idx="6">
                  <c:v>11</c:v>
                </c:pt>
                <c:pt idx="7">
                  <c:v>25</c:v>
                </c:pt>
                <c:pt idx="8">
                  <c:v>5</c:v>
                </c:pt>
                <c:pt idx="9">
                  <c:v>2</c:v>
                </c:pt>
                <c:pt idx="10">
                  <c:v>2</c:v>
                </c:pt>
                <c:pt idx="1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D6B-4DC6-B549-1097912B4A57}"/>
            </c:ext>
          </c:extLst>
        </c:ser>
        <c:ser>
          <c:idx val="4"/>
          <c:order val="4"/>
          <c:tx>
            <c:strRef>
              <c:f>eleje2!$F$110:$F$111</c:f>
              <c:strCache>
                <c:ptCount val="1"/>
                <c:pt idx="0">
                  <c:v>much more than the average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eleje2!$A$112:$A$124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eleje2!$F$112:$F$124</c:f>
              <c:numCache>
                <c:formatCode>General</c:formatCode>
                <c:ptCount val="12"/>
                <c:pt idx="0">
                  <c:v>3</c:v>
                </c:pt>
                <c:pt idx="3">
                  <c:v>1</c:v>
                </c:pt>
                <c:pt idx="5">
                  <c:v>2</c:v>
                </c:pt>
                <c:pt idx="7">
                  <c:v>5</c:v>
                </c:pt>
                <c:pt idx="8">
                  <c:v>2</c:v>
                </c:pt>
                <c:pt idx="9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D6B-4DC6-B549-1097912B4A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9864152"/>
        <c:axId val="459864480"/>
      </c:barChart>
      <c:catAx>
        <c:axId val="459864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459864480"/>
        <c:crosses val="autoZero"/>
        <c:auto val="1"/>
        <c:lblAlgn val="ctr"/>
        <c:lblOffset val="100"/>
        <c:noMultiLvlLbl val="0"/>
      </c:catAx>
      <c:valAx>
        <c:axId val="459864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459864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(válaszokkísérletek.xlsx]work!Kimutatás52</c:name>
    <c:fmtId val="3"/>
  </c:pivotSource>
  <c:chart>
    <c:autoTitleDeleted val="1"/>
    <c:pivotFmts>
      <c:pivotFmt>
        <c:idx val="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</c:pivotFmts>
    <c:plotArea>
      <c:layout>
        <c:manualLayout>
          <c:layoutTarget val="inner"/>
          <c:xMode val="edge"/>
          <c:yMode val="edge"/>
          <c:x val="5.2175073115808768E-2"/>
          <c:y val="0.21783746158126618"/>
          <c:w val="0.36461379827521562"/>
          <c:h val="0.64316020498936799"/>
        </c:manualLayout>
      </c:layout>
      <c:pieChart>
        <c:varyColors val="1"/>
        <c:ser>
          <c:idx val="0"/>
          <c:order val="0"/>
          <c:tx>
            <c:strRef>
              <c:f>work!$J$10</c:f>
              <c:strCache>
                <c:ptCount val="1"/>
                <c:pt idx="0">
                  <c:v>Összeg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3B8-4F57-95CD-1E865C3C107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3B8-4F57-95CD-1E865C3C1076}"/>
              </c:ext>
            </c:extLst>
          </c:dPt>
          <c:cat>
            <c:strRef>
              <c:f>work!$I$11:$I$13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work!$J$11:$J$13</c:f>
              <c:numCache>
                <c:formatCode>General</c:formatCode>
                <c:ptCount val="2"/>
                <c:pt idx="0">
                  <c:v>265</c:v>
                </c:pt>
                <c:pt idx="1">
                  <c:v>206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3B8-4F57-95CD-1E865C3C10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1878987154849107"/>
          <c:y val="0.42669575952914246"/>
          <c:w val="0.24739560511597899"/>
          <c:h val="0.244128739905421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(válaszokkísérletek.xlsx]work!Kimutatás51</c:name>
    <c:fmtId val="3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work!$B$3:$B$4</c:f>
              <c:strCache>
                <c:ptCount val="1"/>
                <c:pt idx="0">
                  <c:v>I only work as a voluntary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work!$A$5:$A$17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work!$B$5:$B$17</c:f>
              <c:numCache>
                <c:formatCode>General</c:formatCode>
                <c:ptCount val="12"/>
                <c:pt idx="0">
                  <c:v>7</c:v>
                </c:pt>
                <c:pt idx="3">
                  <c:v>5</c:v>
                </c:pt>
                <c:pt idx="5">
                  <c:v>16</c:v>
                </c:pt>
                <c:pt idx="6">
                  <c:v>1</c:v>
                </c:pt>
                <c:pt idx="7">
                  <c:v>17</c:v>
                </c:pt>
                <c:pt idx="9">
                  <c:v>1</c:v>
                </c:pt>
                <c:pt idx="1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5D-4EAC-9326-B1591C2E6CBB}"/>
            </c:ext>
          </c:extLst>
        </c:ser>
        <c:ser>
          <c:idx val="1"/>
          <c:order val="1"/>
          <c:tx>
            <c:strRef>
              <c:f>work!$C$3:$C$4</c:f>
              <c:strCache>
                <c:ptCount val="1"/>
                <c:pt idx="0">
                  <c:v>I work only for my family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work!$A$5:$A$17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work!$C$5:$C$17</c:f>
              <c:numCache>
                <c:formatCode>General</c:formatCode>
                <c:ptCount val="12"/>
                <c:pt idx="0">
                  <c:v>10</c:v>
                </c:pt>
                <c:pt idx="1">
                  <c:v>1</c:v>
                </c:pt>
                <c:pt idx="2">
                  <c:v>7</c:v>
                </c:pt>
                <c:pt idx="3">
                  <c:v>16</c:v>
                </c:pt>
                <c:pt idx="5">
                  <c:v>14</c:v>
                </c:pt>
                <c:pt idx="6">
                  <c:v>6</c:v>
                </c:pt>
                <c:pt idx="7">
                  <c:v>12</c:v>
                </c:pt>
                <c:pt idx="8">
                  <c:v>9</c:v>
                </c:pt>
                <c:pt idx="10">
                  <c:v>4</c:v>
                </c:pt>
                <c:pt idx="1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5D-4EAC-9326-B1591C2E6CBB}"/>
            </c:ext>
          </c:extLst>
        </c:ser>
        <c:ser>
          <c:idx val="2"/>
          <c:order val="2"/>
          <c:tx>
            <c:strRef>
              <c:f>work!$D$3:$D$4</c:f>
              <c:strCache>
                <c:ptCount val="1"/>
                <c:pt idx="0">
                  <c:v>no, I don't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work!$A$5:$A$17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work!$D$5:$D$17</c:f>
              <c:numCache>
                <c:formatCode>General</c:formatCode>
                <c:ptCount val="12"/>
                <c:pt idx="0">
                  <c:v>17</c:v>
                </c:pt>
                <c:pt idx="2">
                  <c:v>29</c:v>
                </c:pt>
                <c:pt idx="3">
                  <c:v>17</c:v>
                </c:pt>
                <c:pt idx="4">
                  <c:v>1</c:v>
                </c:pt>
                <c:pt idx="5">
                  <c:v>8</c:v>
                </c:pt>
                <c:pt idx="6">
                  <c:v>16</c:v>
                </c:pt>
                <c:pt idx="7">
                  <c:v>23</c:v>
                </c:pt>
                <c:pt idx="8">
                  <c:v>33</c:v>
                </c:pt>
                <c:pt idx="9">
                  <c:v>47</c:v>
                </c:pt>
                <c:pt idx="10">
                  <c:v>3</c:v>
                </c:pt>
                <c:pt idx="1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D5D-4EAC-9326-B1591C2E6CBB}"/>
            </c:ext>
          </c:extLst>
        </c:ser>
        <c:ser>
          <c:idx val="3"/>
          <c:order val="3"/>
          <c:tx>
            <c:strRef>
              <c:f>work!$E$3:$E$4</c:f>
              <c:strCache>
                <c:ptCount val="1"/>
                <c:pt idx="0">
                  <c:v>yes, for money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work!$A$5:$A$17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work!$E$5:$E$17</c:f>
              <c:numCache>
                <c:formatCode>General</c:formatCode>
                <c:ptCount val="12"/>
                <c:pt idx="0">
                  <c:v>7</c:v>
                </c:pt>
                <c:pt idx="1">
                  <c:v>3</c:v>
                </c:pt>
                <c:pt idx="2">
                  <c:v>9</c:v>
                </c:pt>
                <c:pt idx="3">
                  <c:v>6</c:v>
                </c:pt>
                <c:pt idx="5">
                  <c:v>4</c:v>
                </c:pt>
                <c:pt idx="6">
                  <c:v>3</c:v>
                </c:pt>
                <c:pt idx="7">
                  <c:v>8</c:v>
                </c:pt>
                <c:pt idx="8">
                  <c:v>6</c:v>
                </c:pt>
                <c:pt idx="9">
                  <c:v>3</c:v>
                </c:pt>
                <c:pt idx="1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D5D-4EAC-9326-B1591C2E6CBB}"/>
            </c:ext>
          </c:extLst>
        </c:ser>
        <c:ser>
          <c:idx val="4"/>
          <c:order val="4"/>
          <c:tx>
            <c:strRef>
              <c:f>work!$F$3:$F$4</c:f>
              <c:strCache>
                <c:ptCount val="1"/>
                <c:pt idx="0">
                  <c:v>yes, for passion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work!$A$5:$A$17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work!$F$5:$F$17</c:f>
              <c:numCache>
                <c:formatCode>General</c:formatCode>
                <c:ptCount val="12"/>
                <c:pt idx="0">
                  <c:v>18</c:v>
                </c:pt>
                <c:pt idx="1">
                  <c:v>3</c:v>
                </c:pt>
                <c:pt idx="2">
                  <c:v>8</c:v>
                </c:pt>
                <c:pt idx="3">
                  <c:v>10</c:v>
                </c:pt>
                <c:pt idx="5">
                  <c:v>7</c:v>
                </c:pt>
                <c:pt idx="6">
                  <c:v>7</c:v>
                </c:pt>
                <c:pt idx="7">
                  <c:v>8</c:v>
                </c:pt>
                <c:pt idx="8">
                  <c:v>2</c:v>
                </c:pt>
                <c:pt idx="10">
                  <c:v>2</c:v>
                </c:pt>
                <c:pt idx="1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D5D-4EAC-9326-B1591C2E6C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66113160"/>
        <c:axId val="566118080"/>
      </c:barChart>
      <c:catAx>
        <c:axId val="566113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566118080"/>
        <c:crosses val="autoZero"/>
        <c:auto val="1"/>
        <c:lblAlgn val="ctr"/>
        <c:lblOffset val="100"/>
        <c:noMultiLvlLbl val="0"/>
      </c:catAx>
      <c:valAx>
        <c:axId val="566118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566113160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3801914825253057"/>
          <c:y val="0.17420176929671302"/>
          <c:w val="0.25212422045946908"/>
          <c:h val="0.4392273886815391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(válaszokkísérletek.xlsx]socialvacation!Kimutatás54</c:name>
    <c:fmtId val="4"/>
  </c:pivotSource>
  <c:chart>
    <c:autoTitleDeleted val="1"/>
    <c:pivotFmts>
      <c:pivotFmt>
        <c:idx val="0"/>
      </c:pivotFmt>
      <c:pivotFmt>
        <c:idx val="1"/>
      </c:pivotFmt>
      <c:pivotFmt>
        <c:idx val="2"/>
      </c:pivotFmt>
      <c:pivotFmt>
        <c:idx val="3"/>
      </c:pivotFmt>
      <c:pivotFmt>
        <c:idx val="4"/>
      </c:pivotFmt>
      <c:pivotFmt>
        <c:idx val="5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  <c:marker>
          <c:symbol val="circle"/>
          <c:size val="6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in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in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8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9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0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1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in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3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4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5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</c:pivotFmts>
    <c:plotArea>
      <c:layout>
        <c:manualLayout>
          <c:layoutTarget val="inner"/>
          <c:xMode val="edge"/>
          <c:yMode val="edge"/>
          <c:x val="6.5420542882934807E-2"/>
          <c:y val="9.61285934115058E-2"/>
          <c:w val="0.4533533208599918"/>
          <c:h val="0.73748780287776772"/>
        </c:manualLayout>
      </c:layout>
      <c:pieChart>
        <c:varyColors val="1"/>
        <c:ser>
          <c:idx val="0"/>
          <c:order val="0"/>
          <c:tx>
            <c:strRef>
              <c:f>socialvacation!$L$12</c:f>
              <c:strCache>
                <c:ptCount val="1"/>
                <c:pt idx="0">
                  <c:v>Összeg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A91-43B3-BDE0-EE607D22FFB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A91-43B3-BDE0-EE607D22FFB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A91-43B3-BDE0-EE607D22FFB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A91-43B3-BDE0-EE607D22FFB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socialvacation!$K$13:$K$17</c:f>
              <c:strCache>
                <c:ptCount val="4"/>
                <c:pt idx="0">
                  <c:v>I am a member of a club/clubs</c:v>
                </c:pt>
                <c:pt idx="1">
                  <c:v>I am lonely</c:v>
                </c:pt>
                <c:pt idx="2">
                  <c:v>I am only with my family</c:v>
                </c:pt>
                <c:pt idx="3">
                  <c:v>I live an active social life</c:v>
                </c:pt>
              </c:strCache>
            </c:strRef>
          </c:cat>
          <c:val>
            <c:numRef>
              <c:f>socialvacation!$L$13:$L$17</c:f>
              <c:numCache>
                <c:formatCode>General</c:formatCode>
                <c:ptCount val="4"/>
                <c:pt idx="0">
                  <c:v>65</c:v>
                </c:pt>
                <c:pt idx="1">
                  <c:v>39</c:v>
                </c:pt>
                <c:pt idx="2">
                  <c:v>172</c:v>
                </c:pt>
                <c:pt idx="3">
                  <c:v>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A91-43B3-BDE0-EE607D22FFB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5727883749120307"/>
          <c:y val="0.22684053109994193"/>
          <c:w val="0.52312133485772927"/>
          <c:h val="0.6919228689974676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(válaszokkísérletek.xlsx]socialvacation!Kimutatás55</c:name>
    <c:fmtId val="3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socialvacation!$B$39:$B$40</c:f>
              <c:strCache>
                <c:ptCount val="1"/>
                <c:pt idx="0">
                  <c:v>65-70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socialvacation!$A$41:$A$45</c:f>
              <c:strCache>
                <c:ptCount val="4"/>
                <c:pt idx="0">
                  <c:v>I am lonely</c:v>
                </c:pt>
                <c:pt idx="1">
                  <c:v>I am only with my family</c:v>
                </c:pt>
                <c:pt idx="2">
                  <c:v>I am a member of a club/clubs</c:v>
                </c:pt>
                <c:pt idx="3">
                  <c:v>I live an active social life</c:v>
                </c:pt>
              </c:strCache>
            </c:strRef>
          </c:cat>
          <c:val>
            <c:numRef>
              <c:f>socialvacation!$B$41:$B$45</c:f>
              <c:numCache>
                <c:formatCode>General</c:formatCode>
                <c:ptCount val="4"/>
                <c:pt idx="0">
                  <c:v>6</c:v>
                </c:pt>
                <c:pt idx="1">
                  <c:v>49</c:v>
                </c:pt>
                <c:pt idx="2">
                  <c:v>29</c:v>
                </c:pt>
                <c:pt idx="3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E4-4B42-B4D4-D422A55AE0BA}"/>
            </c:ext>
          </c:extLst>
        </c:ser>
        <c:ser>
          <c:idx val="1"/>
          <c:order val="1"/>
          <c:tx>
            <c:strRef>
              <c:f>socialvacation!$C$39:$C$40</c:f>
              <c:strCache>
                <c:ptCount val="1"/>
                <c:pt idx="0">
                  <c:v>71-75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socialvacation!$A$41:$A$45</c:f>
              <c:strCache>
                <c:ptCount val="4"/>
                <c:pt idx="0">
                  <c:v>I am lonely</c:v>
                </c:pt>
                <c:pt idx="1">
                  <c:v>I am only with my family</c:v>
                </c:pt>
                <c:pt idx="2">
                  <c:v>I am a member of a club/clubs</c:v>
                </c:pt>
                <c:pt idx="3">
                  <c:v>I live an active social life</c:v>
                </c:pt>
              </c:strCache>
            </c:strRef>
          </c:cat>
          <c:val>
            <c:numRef>
              <c:f>socialvacation!$C$41:$C$45</c:f>
              <c:numCache>
                <c:formatCode>General</c:formatCode>
                <c:ptCount val="4"/>
                <c:pt idx="0">
                  <c:v>7</c:v>
                </c:pt>
                <c:pt idx="1">
                  <c:v>56</c:v>
                </c:pt>
                <c:pt idx="2">
                  <c:v>19</c:v>
                </c:pt>
                <c:pt idx="3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E4-4B42-B4D4-D422A55AE0BA}"/>
            </c:ext>
          </c:extLst>
        </c:ser>
        <c:ser>
          <c:idx val="2"/>
          <c:order val="2"/>
          <c:tx>
            <c:strRef>
              <c:f>socialvacation!$D$39:$D$40</c:f>
              <c:strCache>
                <c:ptCount val="1"/>
                <c:pt idx="0">
                  <c:v>76-80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socialvacation!$A$41:$A$45</c:f>
              <c:strCache>
                <c:ptCount val="4"/>
                <c:pt idx="0">
                  <c:v>I am lonely</c:v>
                </c:pt>
                <c:pt idx="1">
                  <c:v>I am only with my family</c:v>
                </c:pt>
                <c:pt idx="2">
                  <c:v>I am a member of a club/clubs</c:v>
                </c:pt>
                <c:pt idx="3">
                  <c:v>I live an active social life</c:v>
                </c:pt>
              </c:strCache>
            </c:strRef>
          </c:cat>
          <c:val>
            <c:numRef>
              <c:f>socialvacation!$D$41:$D$45</c:f>
              <c:numCache>
                <c:formatCode>General</c:formatCode>
                <c:ptCount val="4"/>
                <c:pt idx="0">
                  <c:v>9</c:v>
                </c:pt>
                <c:pt idx="1">
                  <c:v>28</c:v>
                </c:pt>
                <c:pt idx="2">
                  <c:v>10</c:v>
                </c:pt>
                <c:pt idx="3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E4-4B42-B4D4-D422A55AE0BA}"/>
            </c:ext>
          </c:extLst>
        </c:ser>
        <c:ser>
          <c:idx val="3"/>
          <c:order val="3"/>
          <c:tx>
            <c:strRef>
              <c:f>socialvacation!$E$39:$E$40</c:f>
              <c:strCache>
                <c:ptCount val="1"/>
                <c:pt idx="0">
                  <c:v>81-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socialvacation!$A$41:$A$45</c:f>
              <c:strCache>
                <c:ptCount val="4"/>
                <c:pt idx="0">
                  <c:v>I am lonely</c:v>
                </c:pt>
                <c:pt idx="1">
                  <c:v>I am only with my family</c:v>
                </c:pt>
                <c:pt idx="2">
                  <c:v>I am a member of a club/clubs</c:v>
                </c:pt>
                <c:pt idx="3">
                  <c:v>I live an active social life</c:v>
                </c:pt>
              </c:strCache>
            </c:strRef>
          </c:cat>
          <c:val>
            <c:numRef>
              <c:f>socialvacation!$E$41:$E$45</c:f>
              <c:numCache>
                <c:formatCode>General</c:formatCode>
                <c:ptCount val="4"/>
                <c:pt idx="0">
                  <c:v>17</c:v>
                </c:pt>
                <c:pt idx="1">
                  <c:v>39</c:v>
                </c:pt>
                <c:pt idx="2">
                  <c:v>7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FE4-4B42-B4D4-D422A55AE0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44796568"/>
        <c:axId val="544803456"/>
      </c:barChart>
      <c:catAx>
        <c:axId val="544796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544803456"/>
        <c:crosses val="autoZero"/>
        <c:auto val="1"/>
        <c:lblAlgn val="ctr"/>
        <c:lblOffset val="100"/>
        <c:noMultiLvlLbl val="0"/>
      </c:catAx>
      <c:valAx>
        <c:axId val="544803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544796568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(válaszokkísérletek.xlsx]socialvacation!Kimutatás53</c:name>
    <c:fmtId val="5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4.0402105743436341E-2"/>
          <c:y val="4.5652998000026146E-2"/>
          <c:w val="0.63334973594248078"/>
          <c:h val="0.6113073685311303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socialvacation!$B$1:$B$2</c:f>
              <c:strCache>
                <c:ptCount val="1"/>
                <c:pt idx="0">
                  <c:v>I am lonely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socialvacation!$A$3:$A$15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socialvacation!$B$3:$B$15</c:f>
              <c:numCache>
                <c:formatCode>General</c:formatCode>
                <c:ptCount val="12"/>
                <c:pt idx="0">
                  <c:v>8</c:v>
                </c:pt>
                <c:pt idx="1">
                  <c:v>1</c:v>
                </c:pt>
                <c:pt idx="2">
                  <c:v>7</c:v>
                </c:pt>
                <c:pt idx="3">
                  <c:v>1</c:v>
                </c:pt>
                <c:pt idx="5">
                  <c:v>1</c:v>
                </c:pt>
                <c:pt idx="6">
                  <c:v>6</c:v>
                </c:pt>
                <c:pt idx="7">
                  <c:v>2</c:v>
                </c:pt>
                <c:pt idx="8">
                  <c:v>1</c:v>
                </c:pt>
                <c:pt idx="9">
                  <c:v>11</c:v>
                </c:pt>
                <c:pt idx="1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C5-476B-AFAE-467A6FEAC93E}"/>
            </c:ext>
          </c:extLst>
        </c:ser>
        <c:ser>
          <c:idx val="1"/>
          <c:order val="1"/>
          <c:tx>
            <c:strRef>
              <c:f>socialvacation!$C$1:$C$2</c:f>
              <c:strCache>
                <c:ptCount val="1"/>
                <c:pt idx="0">
                  <c:v>I am only with my family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socialvacation!$A$3:$A$15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socialvacation!$C$3:$C$15</c:f>
              <c:numCache>
                <c:formatCode>General</c:formatCode>
                <c:ptCount val="12"/>
                <c:pt idx="0">
                  <c:v>14</c:v>
                </c:pt>
                <c:pt idx="1">
                  <c:v>1</c:v>
                </c:pt>
                <c:pt idx="2">
                  <c:v>23</c:v>
                </c:pt>
                <c:pt idx="3">
                  <c:v>16</c:v>
                </c:pt>
                <c:pt idx="5">
                  <c:v>5</c:v>
                </c:pt>
                <c:pt idx="6">
                  <c:v>10</c:v>
                </c:pt>
                <c:pt idx="7">
                  <c:v>14</c:v>
                </c:pt>
                <c:pt idx="8">
                  <c:v>34</c:v>
                </c:pt>
                <c:pt idx="9">
                  <c:v>35</c:v>
                </c:pt>
                <c:pt idx="10">
                  <c:v>7</c:v>
                </c:pt>
                <c:pt idx="1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C5-476B-AFAE-467A6FEAC93E}"/>
            </c:ext>
          </c:extLst>
        </c:ser>
        <c:ser>
          <c:idx val="2"/>
          <c:order val="2"/>
          <c:tx>
            <c:strRef>
              <c:f>socialvacation!$D$1:$D$2</c:f>
              <c:strCache>
                <c:ptCount val="1"/>
                <c:pt idx="0">
                  <c:v>I am a member of a club/clubs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socialvacation!$A$3:$A$15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socialvacation!$D$3:$D$15</c:f>
              <c:numCache>
                <c:formatCode>General</c:formatCode>
                <c:ptCount val="12"/>
                <c:pt idx="0">
                  <c:v>16</c:v>
                </c:pt>
                <c:pt idx="2">
                  <c:v>5</c:v>
                </c:pt>
                <c:pt idx="3">
                  <c:v>19</c:v>
                </c:pt>
                <c:pt idx="5">
                  <c:v>4</c:v>
                </c:pt>
                <c:pt idx="6">
                  <c:v>9</c:v>
                </c:pt>
                <c:pt idx="7">
                  <c:v>6</c:v>
                </c:pt>
                <c:pt idx="8">
                  <c:v>3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C5-476B-AFAE-467A6FEAC93E}"/>
            </c:ext>
          </c:extLst>
        </c:ser>
        <c:ser>
          <c:idx val="3"/>
          <c:order val="3"/>
          <c:tx>
            <c:strRef>
              <c:f>socialvacation!$E$1:$E$2</c:f>
              <c:strCache>
                <c:ptCount val="1"/>
                <c:pt idx="0">
                  <c:v>I live an active social life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socialvacation!$A$3:$A$15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socialvacation!$E$3:$E$15</c:f>
              <c:numCache>
                <c:formatCode>General</c:formatCode>
                <c:ptCount val="12"/>
                <c:pt idx="0">
                  <c:v>12</c:v>
                </c:pt>
                <c:pt idx="1">
                  <c:v>1</c:v>
                </c:pt>
                <c:pt idx="2">
                  <c:v>18</c:v>
                </c:pt>
                <c:pt idx="3">
                  <c:v>17</c:v>
                </c:pt>
                <c:pt idx="4">
                  <c:v>1</c:v>
                </c:pt>
                <c:pt idx="5">
                  <c:v>24</c:v>
                </c:pt>
                <c:pt idx="6">
                  <c:v>7</c:v>
                </c:pt>
                <c:pt idx="7">
                  <c:v>29</c:v>
                </c:pt>
                <c:pt idx="8">
                  <c:v>11</c:v>
                </c:pt>
                <c:pt idx="9">
                  <c:v>5</c:v>
                </c:pt>
                <c:pt idx="10">
                  <c:v>2</c:v>
                </c:pt>
                <c:pt idx="1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AC5-476B-AFAE-467A6FEAC9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8305352"/>
        <c:axId val="448313880"/>
      </c:barChart>
      <c:catAx>
        <c:axId val="448305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448313880"/>
        <c:crosses val="autoZero"/>
        <c:auto val="1"/>
        <c:lblAlgn val="ctr"/>
        <c:lblOffset val="100"/>
        <c:noMultiLvlLbl val="0"/>
      </c:catAx>
      <c:valAx>
        <c:axId val="448313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448305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(válaszokkísérletek.xlsx]socialvacation!Kimutatás56</c:name>
    <c:fmtId val="4"/>
  </c:pivotSource>
  <c:chart>
    <c:autoTitleDeleted val="1"/>
    <c:pivotFmts>
      <c:pivotFmt>
        <c:idx val="0"/>
      </c:pivotFmt>
      <c:pivotFmt>
        <c:idx val="1"/>
      </c:pivotFmt>
      <c:pivotFmt>
        <c:idx val="2"/>
      </c:pivotFmt>
      <c:pivotFmt>
        <c:idx val="3"/>
      </c:pivotFmt>
      <c:pivotFmt>
        <c:idx val="4"/>
      </c:pivotFmt>
      <c:pivotFmt>
        <c:idx val="5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  <c:marker>
          <c:symbol val="circle"/>
          <c:size val="6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in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in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8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9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0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1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in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3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4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5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</c:pivotFmts>
    <c:plotArea>
      <c:layout>
        <c:manualLayout>
          <c:layoutTarget val="inner"/>
          <c:xMode val="edge"/>
          <c:yMode val="edge"/>
          <c:x val="3.400959392128141E-2"/>
          <c:y val="0.1508927269420518"/>
          <c:w val="0.39380689970052174"/>
          <c:h val="0.79158239127821595"/>
        </c:manualLayout>
      </c:layout>
      <c:pieChart>
        <c:varyColors val="1"/>
        <c:ser>
          <c:idx val="0"/>
          <c:order val="0"/>
          <c:tx>
            <c:strRef>
              <c:f>socialvacation!$K$41</c:f>
              <c:strCache>
                <c:ptCount val="1"/>
                <c:pt idx="0">
                  <c:v>Összeg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AA9-477C-959A-F1563C9C62B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AA9-477C-959A-F1563C9C62B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AA9-477C-959A-F1563C9C62B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9AA9-477C-959A-F1563C9C62B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socialvacation!$J$42:$J$46</c:f>
              <c:strCache>
                <c:ptCount val="4"/>
                <c:pt idx="0">
                  <c:v>I cannot afford it b/c of my health</c:v>
                </c:pt>
                <c:pt idx="1">
                  <c:v>I cannot afford it financially</c:v>
                </c:pt>
                <c:pt idx="2">
                  <c:v>I go once a year</c:v>
                </c:pt>
                <c:pt idx="3">
                  <c:v>I go several times a year</c:v>
                </c:pt>
              </c:strCache>
            </c:strRef>
          </c:cat>
          <c:val>
            <c:numRef>
              <c:f>socialvacation!$K$42:$K$46</c:f>
              <c:numCache>
                <c:formatCode>General</c:formatCode>
                <c:ptCount val="4"/>
                <c:pt idx="0">
                  <c:v>91</c:v>
                </c:pt>
                <c:pt idx="1">
                  <c:v>58</c:v>
                </c:pt>
                <c:pt idx="2">
                  <c:v>167</c:v>
                </c:pt>
                <c:pt idx="3">
                  <c:v>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AA9-477C-959A-F1563C9C62BE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8970269367500585"/>
          <c:y val="0.26744992691777686"/>
          <c:w val="0.49708885353923266"/>
          <c:h val="0.576167355677852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(válaszokkísérletek.xlsx]socialvacation!Kimutatás58</c:name>
    <c:fmtId val="6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cap="none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hu-HU" sz="1600" b="0" cap="none" baseline="0">
                <a:solidFill>
                  <a:schemeClr val="tx1"/>
                </a:solidFill>
              </a:rPr>
              <a:t>Vacation destination</a:t>
            </a:r>
            <a:endParaRPr lang="en-US" sz="1600" b="0" cap="none" baseline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5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ivotFmts>
      <c:pivotFmt>
        <c:idx val="0"/>
      </c:pivotFmt>
      <c:pivotFmt>
        <c:idx val="1"/>
      </c:pivotFmt>
      <c:pivotFmt>
        <c:idx val="2"/>
      </c:pivotFmt>
      <c:pivotFmt>
        <c:idx val="3"/>
      </c:pivotFmt>
      <c:pivotFmt>
        <c:idx val="4"/>
      </c:pivotFmt>
      <c:pivotFmt>
        <c:idx val="5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  <c:marker>
          <c:symbol val="circle"/>
          <c:size val="6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in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in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8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9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0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in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2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3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</c:pivotFmts>
    <c:plotArea>
      <c:layout>
        <c:manualLayout>
          <c:layoutTarget val="inner"/>
          <c:xMode val="edge"/>
          <c:yMode val="edge"/>
          <c:x val="9.2879078464267281E-2"/>
          <c:y val="0.26332950969342878"/>
          <c:w val="0.39124402252322593"/>
          <c:h val="0.70026548896646579"/>
        </c:manualLayout>
      </c:layout>
      <c:pieChart>
        <c:varyColors val="1"/>
        <c:ser>
          <c:idx val="0"/>
          <c:order val="0"/>
          <c:tx>
            <c:strRef>
              <c:f>socialvacation!$B$120</c:f>
              <c:strCache>
                <c:ptCount val="1"/>
                <c:pt idx="0">
                  <c:v>Összeg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747-40B1-AB85-73593F511CC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747-40B1-AB85-73593F511CC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747-40B1-AB85-73593F511CC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8747-40B1-AB85-73593F511CC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socialvacation!$A$121:$A$124</c:f>
              <c:strCache>
                <c:ptCount val="3"/>
                <c:pt idx="0">
                  <c:v>abroad</c:v>
                </c:pt>
                <c:pt idx="1">
                  <c:v>both</c:v>
                </c:pt>
                <c:pt idx="2">
                  <c:v>in your country</c:v>
                </c:pt>
              </c:strCache>
            </c:strRef>
          </c:cat>
          <c:val>
            <c:numRef>
              <c:f>socialvacation!$B$121:$B$124</c:f>
              <c:numCache>
                <c:formatCode>General</c:formatCode>
                <c:ptCount val="3"/>
                <c:pt idx="0">
                  <c:v>25</c:v>
                </c:pt>
                <c:pt idx="1">
                  <c:v>132</c:v>
                </c:pt>
                <c:pt idx="2">
                  <c:v>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747-40B1-AB85-73593F511CC7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(válaszokkísérletek.xlsx]socialvacation!Kimutatás57</c:name>
    <c:fmtId val="7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socialvacation!$B$69:$B$70</c:f>
              <c:strCache>
                <c:ptCount val="1"/>
                <c:pt idx="0">
                  <c:v>I cannot afford it b/c of my health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socialvacation!$A$71:$A$115</c:f>
              <c:multiLvlStrCache>
                <c:ptCount val="40"/>
                <c:lvl>
                  <c:pt idx="0">
                    <c:v>Austria</c:v>
                  </c:pt>
                  <c:pt idx="1">
                    <c:v>Bulgaria</c:v>
                  </c:pt>
                  <c:pt idx="2">
                    <c:v>Cyprus</c:v>
                  </c:pt>
                  <c:pt idx="3">
                    <c:v>Czech Republic</c:v>
                  </c:pt>
                  <c:pt idx="4">
                    <c:v>England</c:v>
                  </c:pt>
                  <c:pt idx="5">
                    <c:v>Germany</c:v>
                  </c:pt>
                  <c:pt idx="6">
                    <c:v>Hungary</c:v>
                  </c:pt>
                  <c:pt idx="7">
                    <c:v>Netherlands</c:v>
                  </c:pt>
                  <c:pt idx="8">
                    <c:v>Poland</c:v>
                  </c:pt>
                  <c:pt idx="9">
                    <c:v>Romania</c:v>
                  </c:pt>
                  <c:pt idx="10">
                    <c:v>Slovakia</c:v>
                  </c:pt>
                  <c:pt idx="11">
                    <c:v>Slovenia</c:v>
                  </c:pt>
                  <c:pt idx="12">
                    <c:v>Austria</c:v>
                  </c:pt>
                  <c:pt idx="13">
                    <c:v>Cyprus</c:v>
                  </c:pt>
                  <c:pt idx="14">
                    <c:v>Czech Republic</c:v>
                  </c:pt>
                  <c:pt idx="15">
                    <c:v>Germany</c:v>
                  </c:pt>
                  <c:pt idx="16">
                    <c:v>Hungary</c:v>
                  </c:pt>
                  <c:pt idx="17">
                    <c:v>Netherlands</c:v>
                  </c:pt>
                  <c:pt idx="18">
                    <c:v>Poland</c:v>
                  </c:pt>
                  <c:pt idx="19">
                    <c:v>Romania</c:v>
                  </c:pt>
                  <c:pt idx="20">
                    <c:v>Slovakia</c:v>
                  </c:pt>
                  <c:pt idx="21">
                    <c:v>Slovenia</c:v>
                  </c:pt>
                  <c:pt idx="22">
                    <c:v>Austria</c:v>
                  </c:pt>
                  <c:pt idx="23">
                    <c:v>Cyprus</c:v>
                  </c:pt>
                  <c:pt idx="24">
                    <c:v>Czech Republic</c:v>
                  </c:pt>
                  <c:pt idx="25">
                    <c:v>Germany</c:v>
                  </c:pt>
                  <c:pt idx="26">
                    <c:v>Hungary</c:v>
                  </c:pt>
                  <c:pt idx="27">
                    <c:v>Netherlands</c:v>
                  </c:pt>
                  <c:pt idx="28">
                    <c:v>Poland</c:v>
                  </c:pt>
                  <c:pt idx="29">
                    <c:v>Romania</c:v>
                  </c:pt>
                  <c:pt idx="30">
                    <c:v>Slovenia</c:v>
                  </c:pt>
                  <c:pt idx="31">
                    <c:v>Austria</c:v>
                  </c:pt>
                  <c:pt idx="32">
                    <c:v>Cyprus</c:v>
                  </c:pt>
                  <c:pt idx="33">
                    <c:v>Czech Republic</c:v>
                  </c:pt>
                  <c:pt idx="34">
                    <c:v>Germany</c:v>
                  </c:pt>
                  <c:pt idx="35">
                    <c:v>Hungary</c:v>
                  </c:pt>
                  <c:pt idx="36">
                    <c:v>Netherlands</c:v>
                  </c:pt>
                  <c:pt idx="37">
                    <c:v>Poland</c:v>
                  </c:pt>
                  <c:pt idx="38">
                    <c:v>Romania</c:v>
                  </c:pt>
                  <c:pt idx="39">
                    <c:v>Slovenia</c:v>
                  </c:pt>
                </c:lvl>
                <c:lvl>
                  <c:pt idx="0">
                    <c:v>65-70</c:v>
                  </c:pt>
                  <c:pt idx="12">
                    <c:v>71-75</c:v>
                  </c:pt>
                  <c:pt idx="22">
                    <c:v>76-80</c:v>
                  </c:pt>
                  <c:pt idx="31">
                    <c:v>81-</c:v>
                  </c:pt>
                </c:lvl>
              </c:multiLvlStrCache>
            </c:multiLvlStrRef>
          </c:cat>
          <c:val>
            <c:numRef>
              <c:f>socialvacation!$B$71:$B$115</c:f>
              <c:numCache>
                <c:formatCode>General</c:formatCode>
                <c:ptCount val="40"/>
                <c:pt idx="0">
                  <c:v>1</c:v>
                </c:pt>
                <c:pt idx="2">
                  <c:v>2</c:v>
                </c:pt>
                <c:pt idx="3">
                  <c:v>2</c:v>
                </c:pt>
                <c:pt idx="5">
                  <c:v>1</c:v>
                </c:pt>
                <c:pt idx="8">
                  <c:v>7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3</c:v>
                </c:pt>
                <c:pt idx="14">
                  <c:v>3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6</c:v>
                </c:pt>
                <c:pt idx="19">
                  <c:v>2</c:v>
                </c:pt>
                <c:pt idx="20">
                  <c:v>2</c:v>
                </c:pt>
                <c:pt idx="23">
                  <c:v>8</c:v>
                </c:pt>
                <c:pt idx="24">
                  <c:v>1</c:v>
                </c:pt>
                <c:pt idx="26">
                  <c:v>3</c:v>
                </c:pt>
                <c:pt idx="27">
                  <c:v>1</c:v>
                </c:pt>
                <c:pt idx="28">
                  <c:v>2</c:v>
                </c:pt>
                <c:pt idx="29">
                  <c:v>4</c:v>
                </c:pt>
                <c:pt idx="30">
                  <c:v>1</c:v>
                </c:pt>
                <c:pt idx="31">
                  <c:v>6</c:v>
                </c:pt>
                <c:pt idx="32">
                  <c:v>11</c:v>
                </c:pt>
                <c:pt idx="33">
                  <c:v>1</c:v>
                </c:pt>
                <c:pt idx="34">
                  <c:v>3</c:v>
                </c:pt>
                <c:pt idx="35">
                  <c:v>3</c:v>
                </c:pt>
                <c:pt idx="36">
                  <c:v>2</c:v>
                </c:pt>
                <c:pt idx="37">
                  <c:v>2</c:v>
                </c:pt>
                <c:pt idx="38">
                  <c:v>3</c:v>
                </c:pt>
                <c:pt idx="39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8F-40B5-842C-8BB2D399A12C}"/>
            </c:ext>
          </c:extLst>
        </c:ser>
        <c:ser>
          <c:idx val="1"/>
          <c:order val="1"/>
          <c:tx>
            <c:strRef>
              <c:f>socialvacation!$C$69:$C$70</c:f>
              <c:strCache>
                <c:ptCount val="1"/>
                <c:pt idx="0">
                  <c:v>I cannot afford it financially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socialvacation!$A$71:$A$115</c:f>
              <c:multiLvlStrCache>
                <c:ptCount val="40"/>
                <c:lvl>
                  <c:pt idx="0">
                    <c:v>Austria</c:v>
                  </c:pt>
                  <c:pt idx="1">
                    <c:v>Bulgaria</c:v>
                  </c:pt>
                  <c:pt idx="2">
                    <c:v>Cyprus</c:v>
                  </c:pt>
                  <c:pt idx="3">
                    <c:v>Czech Republic</c:v>
                  </c:pt>
                  <c:pt idx="4">
                    <c:v>England</c:v>
                  </c:pt>
                  <c:pt idx="5">
                    <c:v>Germany</c:v>
                  </c:pt>
                  <c:pt idx="6">
                    <c:v>Hungary</c:v>
                  </c:pt>
                  <c:pt idx="7">
                    <c:v>Netherlands</c:v>
                  </c:pt>
                  <c:pt idx="8">
                    <c:v>Poland</c:v>
                  </c:pt>
                  <c:pt idx="9">
                    <c:v>Romania</c:v>
                  </c:pt>
                  <c:pt idx="10">
                    <c:v>Slovakia</c:v>
                  </c:pt>
                  <c:pt idx="11">
                    <c:v>Slovenia</c:v>
                  </c:pt>
                  <c:pt idx="12">
                    <c:v>Austria</c:v>
                  </c:pt>
                  <c:pt idx="13">
                    <c:v>Cyprus</c:v>
                  </c:pt>
                  <c:pt idx="14">
                    <c:v>Czech Republic</c:v>
                  </c:pt>
                  <c:pt idx="15">
                    <c:v>Germany</c:v>
                  </c:pt>
                  <c:pt idx="16">
                    <c:v>Hungary</c:v>
                  </c:pt>
                  <c:pt idx="17">
                    <c:v>Netherlands</c:v>
                  </c:pt>
                  <c:pt idx="18">
                    <c:v>Poland</c:v>
                  </c:pt>
                  <c:pt idx="19">
                    <c:v>Romania</c:v>
                  </c:pt>
                  <c:pt idx="20">
                    <c:v>Slovakia</c:v>
                  </c:pt>
                  <c:pt idx="21">
                    <c:v>Slovenia</c:v>
                  </c:pt>
                  <c:pt idx="22">
                    <c:v>Austria</c:v>
                  </c:pt>
                  <c:pt idx="23">
                    <c:v>Cyprus</c:v>
                  </c:pt>
                  <c:pt idx="24">
                    <c:v>Czech Republic</c:v>
                  </c:pt>
                  <c:pt idx="25">
                    <c:v>Germany</c:v>
                  </c:pt>
                  <c:pt idx="26">
                    <c:v>Hungary</c:v>
                  </c:pt>
                  <c:pt idx="27">
                    <c:v>Netherlands</c:v>
                  </c:pt>
                  <c:pt idx="28">
                    <c:v>Poland</c:v>
                  </c:pt>
                  <c:pt idx="29">
                    <c:v>Romania</c:v>
                  </c:pt>
                  <c:pt idx="30">
                    <c:v>Slovenia</c:v>
                  </c:pt>
                  <c:pt idx="31">
                    <c:v>Austria</c:v>
                  </c:pt>
                  <c:pt idx="32">
                    <c:v>Cyprus</c:v>
                  </c:pt>
                  <c:pt idx="33">
                    <c:v>Czech Republic</c:v>
                  </c:pt>
                  <c:pt idx="34">
                    <c:v>Germany</c:v>
                  </c:pt>
                  <c:pt idx="35">
                    <c:v>Hungary</c:v>
                  </c:pt>
                  <c:pt idx="36">
                    <c:v>Netherlands</c:v>
                  </c:pt>
                  <c:pt idx="37">
                    <c:v>Poland</c:v>
                  </c:pt>
                  <c:pt idx="38">
                    <c:v>Romania</c:v>
                  </c:pt>
                  <c:pt idx="39">
                    <c:v>Slovenia</c:v>
                  </c:pt>
                </c:lvl>
                <c:lvl>
                  <c:pt idx="0">
                    <c:v>65-70</c:v>
                  </c:pt>
                  <c:pt idx="12">
                    <c:v>71-75</c:v>
                  </c:pt>
                  <c:pt idx="22">
                    <c:v>76-80</c:v>
                  </c:pt>
                  <c:pt idx="31">
                    <c:v>81-</c:v>
                  </c:pt>
                </c:lvl>
              </c:multiLvlStrCache>
            </c:multiLvlStrRef>
          </c:cat>
          <c:val>
            <c:numRef>
              <c:f>socialvacation!$C$71:$C$115</c:f>
              <c:numCache>
                <c:formatCode>General</c:formatCode>
                <c:ptCount val="40"/>
                <c:pt idx="0">
                  <c:v>2</c:v>
                </c:pt>
                <c:pt idx="3">
                  <c:v>1</c:v>
                </c:pt>
                <c:pt idx="8">
                  <c:v>3</c:v>
                </c:pt>
                <c:pt idx="9">
                  <c:v>6</c:v>
                </c:pt>
                <c:pt idx="10">
                  <c:v>2</c:v>
                </c:pt>
                <c:pt idx="12">
                  <c:v>6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8">
                  <c:v>4</c:v>
                </c:pt>
                <c:pt idx="19">
                  <c:v>6</c:v>
                </c:pt>
                <c:pt idx="20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4</c:v>
                </c:pt>
                <c:pt idx="28">
                  <c:v>2</c:v>
                </c:pt>
                <c:pt idx="29">
                  <c:v>2</c:v>
                </c:pt>
                <c:pt idx="32">
                  <c:v>1</c:v>
                </c:pt>
                <c:pt idx="34">
                  <c:v>1</c:v>
                </c:pt>
                <c:pt idx="35">
                  <c:v>2</c:v>
                </c:pt>
                <c:pt idx="36">
                  <c:v>1</c:v>
                </c:pt>
                <c:pt idx="37">
                  <c:v>2</c:v>
                </c:pt>
                <c:pt idx="38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8F-40B5-842C-8BB2D399A12C}"/>
            </c:ext>
          </c:extLst>
        </c:ser>
        <c:ser>
          <c:idx val="2"/>
          <c:order val="2"/>
          <c:tx>
            <c:strRef>
              <c:f>socialvacation!$D$69:$D$70</c:f>
              <c:strCache>
                <c:ptCount val="1"/>
                <c:pt idx="0">
                  <c:v>I go once a year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socialvacation!$A$71:$A$115</c:f>
              <c:multiLvlStrCache>
                <c:ptCount val="40"/>
                <c:lvl>
                  <c:pt idx="0">
                    <c:v>Austria</c:v>
                  </c:pt>
                  <c:pt idx="1">
                    <c:v>Bulgaria</c:v>
                  </c:pt>
                  <c:pt idx="2">
                    <c:v>Cyprus</c:v>
                  </c:pt>
                  <c:pt idx="3">
                    <c:v>Czech Republic</c:v>
                  </c:pt>
                  <c:pt idx="4">
                    <c:v>England</c:v>
                  </c:pt>
                  <c:pt idx="5">
                    <c:v>Germany</c:v>
                  </c:pt>
                  <c:pt idx="6">
                    <c:v>Hungary</c:v>
                  </c:pt>
                  <c:pt idx="7">
                    <c:v>Netherlands</c:v>
                  </c:pt>
                  <c:pt idx="8">
                    <c:v>Poland</c:v>
                  </c:pt>
                  <c:pt idx="9">
                    <c:v>Romania</c:v>
                  </c:pt>
                  <c:pt idx="10">
                    <c:v>Slovakia</c:v>
                  </c:pt>
                  <c:pt idx="11">
                    <c:v>Slovenia</c:v>
                  </c:pt>
                  <c:pt idx="12">
                    <c:v>Austria</c:v>
                  </c:pt>
                  <c:pt idx="13">
                    <c:v>Cyprus</c:v>
                  </c:pt>
                  <c:pt idx="14">
                    <c:v>Czech Republic</c:v>
                  </c:pt>
                  <c:pt idx="15">
                    <c:v>Germany</c:v>
                  </c:pt>
                  <c:pt idx="16">
                    <c:v>Hungary</c:v>
                  </c:pt>
                  <c:pt idx="17">
                    <c:v>Netherlands</c:v>
                  </c:pt>
                  <c:pt idx="18">
                    <c:v>Poland</c:v>
                  </c:pt>
                  <c:pt idx="19">
                    <c:v>Romania</c:v>
                  </c:pt>
                  <c:pt idx="20">
                    <c:v>Slovakia</c:v>
                  </c:pt>
                  <c:pt idx="21">
                    <c:v>Slovenia</c:v>
                  </c:pt>
                  <c:pt idx="22">
                    <c:v>Austria</c:v>
                  </c:pt>
                  <c:pt idx="23">
                    <c:v>Cyprus</c:v>
                  </c:pt>
                  <c:pt idx="24">
                    <c:v>Czech Republic</c:v>
                  </c:pt>
                  <c:pt idx="25">
                    <c:v>Germany</c:v>
                  </c:pt>
                  <c:pt idx="26">
                    <c:v>Hungary</c:v>
                  </c:pt>
                  <c:pt idx="27">
                    <c:v>Netherlands</c:v>
                  </c:pt>
                  <c:pt idx="28">
                    <c:v>Poland</c:v>
                  </c:pt>
                  <c:pt idx="29">
                    <c:v>Romania</c:v>
                  </c:pt>
                  <c:pt idx="30">
                    <c:v>Slovenia</c:v>
                  </c:pt>
                  <c:pt idx="31">
                    <c:v>Austria</c:v>
                  </c:pt>
                  <c:pt idx="32">
                    <c:v>Cyprus</c:v>
                  </c:pt>
                  <c:pt idx="33">
                    <c:v>Czech Republic</c:v>
                  </c:pt>
                  <c:pt idx="34">
                    <c:v>Germany</c:v>
                  </c:pt>
                  <c:pt idx="35">
                    <c:v>Hungary</c:v>
                  </c:pt>
                  <c:pt idx="36">
                    <c:v>Netherlands</c:v>
                  </c:pt>
                  <c:pt idx="37">
                    <c:v>Poland</c:v>
                  </c:pt>
                  <c:pt idx="38">
                    <c:v>Romania</c:v>
                  </c:pt>
                  <c:pt idx="39">
                    <c:v>Slovenia</c:v>
                  </c:pt>
                </c:lvl>
                <c:lvl>
                  <c:pt idx="0">
                    <c:v>65-70</c:v>
                  </c:pt>
                  <c:pt idx="12">
                    <c:v>71-75</c:v>
                  </c:pt>
                  <c:pt idx="22">
                    <c:v>76-80</c:v>
                  </c:pt>
                  <c:pt idx="31">
                    <c:v>81-</c:v>
                  </c:pt>
                </c:lvl>
              </c:multiLvlStrCache>
            </c:multiLvlStrRef>
          </c:cat>
          <c:val>
            <c:numRef>
              <c:f>socialvacation!$D$71:$D$115</c:f>
              <c:numCache>
                <c:formatCode>General</c:formatCode>
                <c:ptCount val="40"/>
                <c:pt idx="0">
                  <c:v>3</c:v>
                </c:pt>
                <c:pt idx="1">
                  <c:v>2</c:v>
                </c:pt>
                <c:pt idx="2">
                  <c:v>13</c:v>
                </c:pt>
                <c:pt idx="3">
                  <c:v>17</c:v>
                </c:pt>
                <c:pt idx="4">
                  <c:v>1</c:v>
                </c:pt>
                <c:pt idx="5">
                  <c:v>4</c:v>
                </c:pt>
                <c:pt idx="6">
                  <c:v>5</c:v>
                </c:pt>
                <c:pt idx="7">
                  <c:v>4</c:v>
                </c:pt>
                <c:pt idx="8">
                  <c:v>12</c:v>
                </c:pt>
                <c:pt idx="9">
                  <c:v>11</c:v>
                </c:pt>
                <c:pt idx="10">
                  <c:v>4</c:v>
                </c:pt>
                <c:pt idx="11">
                  <c:v>2</c:v>
                </c:pt>
                <c:pt idx="12">
                  <c:v>7</c:v>
                </c:pt>
                <c:pt idx="13">
                  <c:v>5</c:v>
                </c:pt>
                <c:pt idx="14">
                  <c:v>11</c:v>
                </c:pt>
                <c:pt idx="15">
                  <c:v>3</c:v>
                </c:pt>
                <c:pt idx="16">
                  <c:v>4</c:v>
                </c:pt>
                <c:pt idx="17">
                  <c:v>5</c:v>
                </c:pt>
                <c:pt idx="18">
                  <c:v>6</c:v>
                </c:pt>
                <c:pt idx="19">
                  <c:v>6</c:v>
                </c:pt>
                <c:pt idx="20">
                  <c:v>1</c:v>
                </c:pt>
                <c:pt idx="21">
                  <c:v>1</c:v>
                </c:pt>
                <c:pt idx="22">
                  <c:v>7</c:v>
                </c:pt>
                <c:pt idx="23">
                  <c:v>2</c:v>
                </c:pt>
                <c:pt idx="24">
                  <c:v>1</c:v>
                </c:pt>
                <c:pt idx="25">
                  <c:v>1</c:v>
                </c:pt>
                <c:pt idx="26">
                  <c:v>2</c:v>
                </c:pt>
                <c:pt idx="27">
                  <c:v>4</c:v>
                </c:pt>
                <c:pt idx="28">
                  <c:v>1</c:v>
                </c:pt>
                <c:pt idx="29">
                  <c:v>3</c:v>
                </c:pt>
                <c:pt idx="30">
                  <c:v>2</c:v>
                </c:pt>
                <c:pt idx="31">
                  <c:v>3</c:v>
                </c:pt>
                <c:pt idx="32">
                  <c:v>3</c:v>
                </c:pt>
                <c:pt idx="33">
                  <c:v>1</c:v>
                </c:pt>
                <c:pt idx="36">
                  <c:v>7</c:v>
                </c:pt>
                <c:pt idx="39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D8F-40B5-842C-8BB2D399A12C}"/>
            </c:ext>
          </c:extLst>
        </c:ser>
        <c:ser>
          <c:idx val="3"/>
          <c:order val="3"/>
          <c:tx>
            <c:strRef>
              <c:f>socialvacation!$E$69:$E$70</c:f>
              <c:strCache>
                <c:ptCount val="1"/>
                <c:pt idx="0">
                  <c:v>I go several times a year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socialvacation!$A$71:$A$115</c:f>
              <c:multiLvlStrCache>
                <c:ptCount val="40"/>
                <c:lvl>
                  <c:pt idx="0">
                    <c:v>Austria</c:v>
                  </c:pt>
                  <c:pt idx="1">
                    <c:v>Bulgaria</c:v>
                  </c:pt>
                  <c:pt idx="2">
                    <c:v>Cyprus</c:v>
                  </c:pt>
                  <c:pt idx="3">
                    <c:v>Czech Republic</c:v>
                  </c:pt>
                  <c:pt idx="4">
                    <c:v>England</c:v>
                  </c:pt>
                  <c:pt idx="5">
                    <c:v>Germany</c:v>
                  </c:pt>
                  <c:pt idx="6">
                    <c:v>Hungary</c:v>
                  </c:pt>
                  <c:pt idx="7">
                    <c:v>Netherlands</c:v>
                  </c:pt>
                  <c:pt idx="8">
                    <c:v>Poland</c:v>
                  </c:pt>
                  <c:pt idx="9">
                    <c:v>Romania</c:v>
                  </c:pt>
                  <c:pt idx="10">
                    <c:v>Slovakia</c:v>
                  </c:pt>
                  <c:pt idx="11">
                    <c:v>Slovenia</c:v>
                  </c:pt>
                  <c:pt idx="12">
                    <c:v>Austria</c:v>
                  </c:pt>
                  <c:pt idx="13">
                    <c:v>Cyprus</c:v>
                  </c:pt>
                  <c:pt idx="14">
                    <c:v>Czech Republic</c:v>
                  </c:pt>
                  <c:pt idx="15">
                    <c:v>Germany</c:v>
                  </c:pt>
                  <c:pt idx="16">
                    <c:v>Hungary</c:v>
                  </c:pt>
                  <c:pt idx="17">
                    <c:v>Netherlands</c:v>
                  </c:pt>
                  <c:pt idx="18">
                    <c:v>Poland</c:v>
                  </c:pt>
                  <c:pt idx="19">
                    <c:v>Romania</c:v>
                  </c:pt>
                  <c:pt idx="20">
                    <c:v>Slovakia</c:v>
                  </c:pt>
                  <c:pt idx="21">
                    <c:v>Slovenia</c:v>
                  </c:pt>
                  <c:pt idx="22">
                    <c:v>Austria</c:v>
                  </c:pt>
                  <c:pt idx="23">
                    <c:v>Cyprus</c:v>
                  </c:pt>
                  <c:pt idx="24">
                    <c:v>Czech Republic</c:v>
                  </c:pt>
                  <c:pt idx="25">
                    <c:v>Germany</c:v>
                  </c:pt>
                  <c:pt idx="26">
                    <c:v>Hungary</c:v>
                  </c:pt>
                  <c:pt idx="27">
                    <c:v>Netherlands</c:v>
                  </c:pt>
                  <c:pt idx="28">
                    <c:v>Poland</c:v>
                  </c:pt>
                  <c:pt idx="29">
                    <c:v>Romania</c:v>
                  </c:pt>
                  <c:pt idx="30">
                    <c:v>Slovenia</c:v>
                  </c:pt>
                  <c:pt idx="31">
                    <c:v>Austria</c:v>
                  </c:pt>
                  <c:pt idx="32">
                    <c:v>Cyprus</c:v>
                  </c:pt>
                  <c:pt idx="33">
                    <c:v>Czech Republic</c:v>
                  </c:pt>
                  <c:pt idx="34">
                    <c:v>Germany</c:v>
                  </c:pt>
                  <c:pt idx="35">
                    <c:v>Hungary</c:v>
                  </c:pt>
                  <c:pt idx="36">
                    <c:v>Netherlands</c:v>
                  </c:pt>
                  <c:pt idx="37">
                    <c:v>Poland</c:v>
                  </c:pt>
                  <c:pt idx="38">
                    <c:v>Romania</c:v>
                  </c:pt>
                  <c:pt idx="39">
                    <c:v>Slovenia</c:v>
                  </c:pt>
                </c:lvl>
                <c:lvl>
                  <c:pt idx="0">
                    <c:v>65-70</c:v>
                  </c:pt>
                  <c:pt idx="12">
                    <c:v>71-75</c:v>
                  </c:pt>
                  <c:pt idx="22">
                    <c:v>76-80</c:v>
                  </c:pt>
                  <c:pt idx="31">
                    <c:v>81-</c:v>
                  </c:pt>
                </c:lvl>
              </c:multiLvlStrCache>
            </c:multiLvlStrRef>
          </c:cat>
          <c:val>
            <c:numRef>
              <c:f>socialvacation!$E$71:$E$115</c:f>
              <c:numCache>
                <c:formatCode>General</c:formatCode>
                <c:ptCount val="40"/>
                <c:pt idx="0">
                  <c:v>5</c:v>
                </c:pt>
                <c:pt idx="1">
                  <c:v>1</c:v>
                </c:pt>
                <c:pt idx="2">
                  <c:v>5</c:v>
                </c:pt>
                <c:pt idx="3">
                  <c:v>3</c:v>
                </c:pt>
                <c:pt idx="5">
                  <c:v>13</c:v>
                </c:pt>
                <c:pt idx="6">
                  <c:v>3</c:v>
                </c:pt>
                <c:pt idx="7">
                  <c:v>3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6</c:v>
                </c:pt>
                <c:pt idx="12">
                  <c:v>4</c:v>
                </c:pt>
                <c:pt idx="13">
                  <c:v>1</c:v>
                </c:pt>
                <c:pt idx="14">
                  <c:v>4</c:v>
                </c:pt>
                <c:pt idx="15">
                  <c:v>4</c:v>
                </c:pt>
                <c:pt idx="16">
                  <c:v>3</c:v>
                </c:pt>
                <c:pt idx="17">
                  <c:v>16</c:v>
                </c:pt>
                <c:pt idx="22">
                  <c:v>2</c:v>
                </c:pt>
                <c:pt idx="23">
                  <c:v>1</c:v>
                </c:pt>
                <c:pt idx="24">
                  <c:v>4</c:v>
                </c:pt>
                <c:pt idx="25">
                  <c:v>1</c:v>
                </c:pt>
                <c:pt idx="27">
                  <c:v>6</c:v>
                </c:pt>
                <c:pt idx="31">
                  <c:v>1</c:v>
                </c:pt>
                <c:pt idx="33">
                  <c:v>2</c:v>
                </c:pt>
                <c:pt idx="36">
                  <c:v>1</c:v>
                </c:pt>
                <c:pt idx="39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D8F-40B5-842C-8BB2D399A1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63486704"/>
        <c:axId val="563489656"/>
      </c:barChart>
      <c:catAx>
        <c:axId val="563486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563489656"/>
        <c:crosses val="autoZero"/>
        <c:auto val="1"/>
        <c:lblAlgn val="ctr"/>
        <c:lblOffset val="100"/>
        <c:noMultiLvlLbl val="0"/>
      </c:catAx>
      <c:valAx>
        <c:axId val="563489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563486704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6641548541893811"/>
          <c:y val="1.8730565181854099E-2"/>
          <c:w val="0.10391036999718316"/>
          <c:h val="0.9699768818031289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(válaszokkísérletek.xlsx]13kérdés!Kimutatás3</c:name>
    <c:fmtId val="4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'13kérdés'!$B$3</c:f>
              <c:strCache>
                <c:ptCount val="1"/>
                <c:pt idx="0">
                  <c:v> / needle work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'13kérdés'!$A$4:$A$6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'13kérdés'!$B$4:$B$6</c:f>
              <c:numCache>
                <c:formatCode>General</c:formatCode>
                <c:ptCount val="2"/>
                <c:pt idx="0">
                  <c:v>94</c:v>
                </c:pt>
                <c:pt idx="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A7-4293-876A-150B75CFFE1D}"/>
            </c:ext>
          </c:extLst>
        </c:ser>
        <c:ser>
          <c:idx val="1"/>
          <c:order val="1"/>
          <c:tx>
            <c:strRef>
              <c:f>'13kérdés'!$C$3</c:f>
              <c:strCache>
                <c:ptCount val="1"/>
                <c:pt idx="0">
                  <c:v>/ gardening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'13kérdés'!$A$4:$A$6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'13kérdés'!$C$4:$C$6</c:f>
              <c:numCache>
                <c:formatCode>General</c:formatCode>
                <c:ptCount val="2"/>
                <c:pt idx="0">
                  <c:v>152</c:v>
                </c:pt>
                <c:pt idx="1">
                  <c:v>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A7-4293-876A-150B75CFFE1D}"/>
            </c:ext>
          </c:extLst>
        </c:ser>
        <c:ser>
          <c:idx val="2"/>
          <c:order val="2"/>
          <c:tx>
            <c:strRef>
              <c:f>'13kérdés'!$D$3</c:f>
              <c:strCache>
                <c:ptCount val="1"/>
                <c:pt idx="0">
                  <c:v>/ theatre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'13kérdés'!$A$4:$A$6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'13kérdés'!$D$4:$D$6</c:f>
              <c:numCache>
                <c:formatCode>General</c:formatCode>
                <c:ptCount val="2"/>
                <c:pt idx="0">
                  <c:v>67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6A7-4293-876A-150B75CFFE1D}"/>
            </c:ext>
          </c:extLst>
        </c:ser>
        <c:ser>
          <c:idx val="3"/>
          <c:order val="3"/>
          <c:tx>
            <c:strRef>
              <c:f>'13kérdés'!$E$3</c:f>
              <c:strCache>
                <c:ptCount val="1"/>
                <c:pt idx="0">
                  <c:v>/ member of an art club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'13kérdés'!$A$4:$A$6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'13kérdés'!$E$4:$E$6</c:f>
              <c:numCache>
                <c:formatCode>General</c:formatCode>
                <c:ptCount val="2"/>
                <c:pt idx="0">
                  <c:v>37</c:v>
                </c:pt>
                <c:pt idx="1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6A7-4293-876A-150B75CFFE1D}"/>
            </c:ext>
          </c:extLst>
        </c:ser>
        <c:ser>
          <c:idx val="4"/>
          <c:order val="4"/>
          <c:tx>
            <c:strRef>
              <c:f>'13kérdés'!$F$3</c:f>
              <c:strCache>
                <c:ptCount val="1"/>
                <c:pt idx="0">
                  <c:v> / taking care of grandchildren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'13kérdés'!$A$4:$A$6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'13kérdés'!$F$4:$F$6</c:f>
              <c:numCache>
                <c:formatCode>General</c:formatCode>
                <c:ptCount val="2"/>
                <c:pt idx="0">
                  <c:v>113</c:v>
                </c:pt>
                <c:pt idx="1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6A7-4293-876A-150B75CFFE1D}"/>
            </c:ext>
          </c:extLst>
        </c:ser>
        <c:ser>
          <c:idx val="5"/>
          <c:order val="5"/>
          <c:tx>
            <c:strRef>
              <c:f>'13kérdés'!$G$3</c:f>
              <c:strCache>
                <c:ptCount val="1"/>
                <c:pt idx="0">
                  <c:v> / board game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'13kérdés'!$A$4:$A$6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'13kérdés'!$G$4:$G$6</c:f>
              <c:numCache>
                <c:formatCode>General</c:formatCode>
                <c:ptCount val="2"/>
                <c:pt idx="0">
                  <c:v>37</c:v>
                </c:pt>
                <c:pt idx="1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6A7-4293-876A-150B75CFFE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86987496"/>
        <c:axId val="586987824"/>
      </c:barChart>
      <c:catAx>
        <c:axId val="5869874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586987824"/>
        <c:crosses val="autoZero"/>
        <c:auto val="1"/>
        <c:lblAlgn val="ctr"/>
        <c:lblOffset val="100"/>
        <c:noMultiLvlLbl val="0"/>
      </c:catAx>
      <c:valAx>
        <c:axId val="586987824"/>
        <c:scaling>
          <c:orientation val="minMax"/>
          <c:max val="5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586987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5438157328882305"/>
          <c:y val="5.9444293975847239E-2"/>
          <c:w val="0.2375291233498803"/>
          <c:h val="0.940555706024152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(válaszokkísérletek.xlsx]13kérdés!Kimutatás4</c:name>
    <c:fmtId val="3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6.9910740244129993E-2"/>
          <c:y val="9.2848775637380268E-2"/>
          <c:w val="0.71810439742306942"/>
          <c:h val="0.7216235777809827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'13kérdés'!$B$29</c:f>
              <c:strCache>
                <c:ptCount val="1"/>
                <c:pt idx="0">
                  <c:v> / reading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'13kérdés'!$A$30:$A$32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'13kérdés'!$B$30:$B$32</c:f>
              <c:numCache>
                <c:formatCode>General</c:formatCode>
                <c:ptCount val="2"/>
                <c:pt idx="0">
                  <c:v>159</c:v>
                </c:pt>
                <c:pt idx="1">
                  <c:v>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12-4048-8DBA-C55DDE3E93DF}"/>
            </c:ext>
          </c:extLst>
        </c:ser>
        <c:ser>
          <c:idx val="1"/>
          <c:order val="1"/>
          <c:tx>
            <c:strRef>
              <c:f>'13kérdés'!$C$29</c:f>
              <c:strCache>
                <c:ptCount val="1"/>
                <c:pt idx="0">
                  <c:v>/ crossword puzzles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'13kérdés'!$A$30:$A$32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'13kérdés'!$C$30:$C$32</c:f>
              <c:numCache>
                <c:formatCode>General</c:formatCode>
                <c:ptCount val="2"/>
                <c:pt idx="0">
                  <c:v>103</c:v>
                </c:pt>
                <c:pt idx="1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12-4048-8DBA-C55DDE3E93DF}"/>
            </c:ext>
          </c:extLst>
        </c:ser>
        <c:ser>
          <c:idx val="2"/>
          <c:order val="2"/>
          <c:tx>
            <c:strRef>
              <c:f>'13kérdés'!$D$29</c:f>
              <c:strCache>
                <c:ptCount val="1"/>
                <c:pt idx="0">
                  <c:v>/ travelling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'13kérdés'!$A$30:$A$32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'13kérdés'!$D$30:$D$32</c:f>
              <c:numCache>
                <c:formatCode>General</c:formatCode>
                <c:ptCount val="2"/>
                <c:pt idx="0">
                  <c:v>62</c:v>
                </c:pt>
                <c:pt idx="1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412-4048-8DBA-C55DDE3E93DF}"/>
            </c:ext>
          </c:extLst>
        </c:ser>
        <c:ser>
          <c:idx val="3"/>
          <c:order val="3"/>
          <c:tx>
            <c:strRef>
              <c:f>'13kérdés'!$E$29</c:f>
              <c:strCache>
                <c:ptCount val="1"/>
                <c:pt idx="0">
                  <c:v>/ hiking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'13kérdés'!$A$30:$A$32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'13kérdés'!$E$30:$E$32</c:f>
              <c:numCache>
                <c:formatCode>General</c:formatCode>
                <c:ptCount val="2"/>
                <c:pt idx="0">
                  <c:v>40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412-4048-8DBA-C55DDE3E93DF}"/>
            </c:ext>
          </c:extLst>
        </c:ser>
        <c:ser>
          <c:idx val="4"/>
          <c:order val="4"/>
          <c:tx>
            <c:strRef>
              <c:f>'13kérdés'!$F$29</c:f>
              <c:strCache>
                <c:ptCount val="1"/>
                <c:pt idx="0">
                  <c:v> / other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'13kérdés'!$A$30:$A$32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'13kérdés'!$F$30:$F$32</c:f>
              <c:numCache>
                <c:formatCode>General</c:formatCode>
                <c:ptCount val="2"/>
                <c:pt idx="0">
                  <c:v>69</c:v>
                </c:pt>
                <c:pt idx="1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412-4048-8DBA-C55DDE3E93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78800800"/>
        <c:axId val="578802768"/>
      </c:barChart>
      <c:catAx>
        <c:axId val="5788008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578802768"/>
        <c:crosses val="autoZero"/>
        <c:auto val="1"/>
        <c:lblAlgn val="ctr"/>
        <c:lblOffset val="100"/>
        <c:noMultiLvlLbl val="0"/>
      </c:catAx>
      <c:valAx>
        <c:axId val="5788027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578800800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0338157815141176"/>
          <c:y val="0.18737590367271936"/>
          <c:w val="0.1947835011849762"/>
          <c:h val="0.774074025775951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(válaszokkísérletek.xlsx]13kérdés!Kimutatás5</c:name>
    <c:fmtId val="4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6.6321282482544E-2"/>
          <c:y val="7.1551934309485421E-2"/>
          <c:w val="0.69643098028683548"/>
          <c:h val="0.7854742914975609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'13kérdés'!$B$55</c:f>
              <c:strCache>
                <c:ptCount val="1"/>
                <c:pt idx="0">
                  <c:v>/ reading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'13kérdés'!$A$56:$A$60</c:f>
              <c:strCache>
                <c:ptCount val="4"/>
                <c:pt idx="0">
                  <c:v>65-70</c:v>
                </c:pt>
                <c:pt idx="1">
                  <c:v>71-75</c:v>
                </c:pt>
                <c:pt idx="2">
                  <c:v>76-80</c:v>
                </c:pt>
                <c:pt idx="3">
                  <c:v>81-</c:v>
                </c:pt>
              </c:strCache>
            </c:strRef>
          </c:cat>
          <c:val>
            <c:numRef>
              <c:f>'13kérdés'!$B$56:$B$60</c:f>
              <c:numCache>
                <c:formatCode>General</c:formatCode>
                <c:ptCount val="4"/>
                <c:pt idx="0">
                  <c:v>94</c:v>
                </c:pt>
                <c:pt idx="1">
                  <c:v>73</c:v>
                </c:pt>
                <c:pt idx="2">
                  <c:v>44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5F-40CF-BDC1-2EC4EA84C43F}"/>
            </c:ext>
          </c:extLst>
        </c:ser>
        <c:ser>
          <c:idx val="1"/>
          <c:order val="1"/>
          <c:tx>
            <c:strRef>
              <c:f>'13kérdés'!$C$55</c:f>
              <c:strCache>
                <c:ptCount val="1"/>
                <c:pt idx="0">
                  <c:v>/ needle work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'13kérdés'!$A$56:$A$60</c:f>
              <c:strCache>
                <c:ptCount val="4"/>
                <c:pt idx="0">
                  <c:v>65-70</c:v>
                </c:pt>
                <c:pt idx="1">
                  <c:v>71-75</c:v>
                </c:pt>
                <c:pt idx="2">
                  <c:v>76-80</c:v>
                </c:pt>
                <c:pt idx="3">
                  <c:v>81-</c:v>
                </c:pt>
              </c:strCache>
            </c:strRef>
          </c:cat>
          <c:val>
            <c:numRef>
              <c:f>'13kérdés'!$C$56:$C$60</c:f>
              <c:numCache>
                <c:formatCode>General</c:formatCode>
                <c:ptCount val="4"/>
                <c:pt idx="0">
                  <c:v>36</c:v>
                </c:pt>
                <c:pt idx="1">
                  <c:v>31</c:v>
                </c:pt>
                <c:pt idx="2">
                  <c:v>17</c:v>
                </c:pt>
                <c:pt idx="3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5F-40CF-BDC1-2EC4EA84C43F}"/>
            </c:ext>
          </c:extLst>
        </c:ser>
        <c:ser>
          <c:idx val="2"/>
          <c:order val="2"/>
          <c:tx>
            <c:strRef>
              <c:f>'13kérdés'!$D$55</c:f>
              <c:strCache>
                <c:ptCount val="1"/>
                <c:pt idx="0">
                  <c:v>/ board game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'13kérdés'!$A$56:$A$60</c:f>
              <c:strCache>
                <c:ptCount val="4"/>
                <c:pt idx="0">
                  <c:v>65-70</c:v>
                </c:pt>
                <c:pt idx="1">
                  <c:v>71-75</c:v>
                </c:pt>
                <c:pt idx="2">
                  <c:v>76-80</c:v>
                </c:pt>
                <c:pt idx="3">
                  <c:v>81-</c:v>
                </c:pt>
              </c:strCache>
            </c:strRef>
          </c:cat>
          <c:val>
            <c:numRef>
              <c:f>'13kérdés'!$D$56:$D$60</c:f>
              <c:numCache>
                <c:formatCode>General</c:formatCode>
                <c:ptCount val="4"/>
                <c:pt idx="0">
                  <c:v>27</c:v>
                </c:pt>
                <c:pt idx="1">
                  <c:v>18</c:v>
                </c:pt>
                <c:pt idx="2">
                  <c:v>8</c:v>
                </c:pt>
                <c:pt idx="3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5F-40CF-BDC1-2EC4EA84C43F}"/>
            </c:ext>
          </c:extLst>
        </c:ser>
        <c:ser>
          <c:idx val="3"/>
          <c:order val="3"/>
          <c:tx>
            <c:strRef>
              <c:f>'13kérdés'!$E$55</c:f>
              <c:strCache>
                <c:ptCount val="1"/>
                <c:pt idx="0">
                  <c:v>/ crossword puzzles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'13kérdés'!$A$56:$A$60</c:f>
              <c:strCache>
                <c:ptCount val="4"/>
                <c:pt idx="0">
                  <c:v>65-70</c:v>
                </c:pt>
                <c:pt idx="1">
                  <c:v>71-75</c:v>
                </c:pt>
                <c:pt idx="2">
                  <c:v>76-80</c:v>
                </c:pt>
                <c:pt idx="3">
                  <c:v>81-</c:v>
                </c:pt>
              </c:strCache>
            </c:strRef>
          </c:cat>
          <c:val>
            <c:numRef>
              <c:f>'13kérdés'!$E$56:$E$60</c:f>
              <c:numCache>
                <c:formatCode>General</c:formatCode>
                <c:ptCount val="4"/>
                <c:pt idx="0">
                  <c:v>52</c:v>
                </c:pt>
                <c:pt idx="1">
                  <c:v>53</c:v>
                </c:pt>
                <c:pt idx="2">
                  <c:v>21</c:v>
                </c:pt>
                <c:pt idx="3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5F-40CF-BDC1-2EC4EA84C43F}"/>
            </c:ext>
          </c:extLst>
        </c:ser>
        <c:ser>
          <c:idx val="4"/>
          <c:order val="4"/>
          <c:tx>
            <c:strRef>
              <c:f>'13kérdés'!$F$55</c:f>
              <c:strCache>
                <c:ptCount val="1"/>
                <c:pt idx="0">
                  <c:v>/ theatre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'13kérdés'!$A$56:$A$60</c:f>
              <c:strCache>
                <c:ptCount val="4"/>
                <c:pt idx="0">
                  <c:v>65-70</c:v>
                </c:pt>
                <c:pt idx="1">
                  <c:v>71-75</c:v>
                </c:pt>
                <c:pt idx="2">
                  <c:v>76-80</c:v>
                </c:pt>
                <c:pt idx="3">
                  <c:v>81-</c:v>
                </c:pt>
              </c:strCache>
            </c:strRef>
          </c:cat>
          <c:val>
            <c:numRef>
              <c:f>'13kérdés'!$F$56:$F$60</c:f>
              <c:numCache>
                <c:formatCode>General</c:formatCode>
                <c:ptCount val="4"/>
                <c:pt idx="0">
                  <c:v>44</c:v>
                </c:pt>
                <c:pt idx="1">
                  <c:v>35</c:v>
                </c:pt>
                <c:pt idx="2">
                  <c:v>11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F5F-40CF-BDC1-2EC4EA84C43F}"/>
            </c:ext>
          </c:extLst>
        </c:ser>
        <c:ser>
          <c:idx val="5"/>
          <c:order val="5"/>
          <c:tx>
            <c:strRef>
              <c:f>'13kérdés'!$G$55</c:f>
              <c:strCache>
                <c:ptCount val="1"/>
                <c:pt idx="0">
                  <c:v> / member of an art club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'13kérdés'!$A$56:$A$60</c:f>
              <c:strCache>
                <c:ptCount val="4"/>
                <c:pt idx="0">
                  <c:v>65-70</c:v>
                </c:pt>
                <c:pt idx="1">
                  <c:v>71-75</c:v>
                </c:pt>
                <c:pt idx="2">
                  <c:v>76-80</c:v>
                </c:pt>
                <c:pt idx="3">
                  <c:v>81-</c:v>
                </c:pt>
              </c:strCache>
            </c:strRef>
          </c:cat>
          <c:val>
            <c:numRef>
              <c:f>'13kérdés'!$G$56:$G$60</c:f>
              <c:numCache>
                <c:formatCode>General</c:formatCode>
                <c:ptCount val="4"/>
                <c:pt idx="0">
                  <c:v>28</c:v>
                </c:pt>
                <c:pt idx="1">
                  <c:v>20</c:v>
                </c:pt>
                <c:pt idx="2">
                  <c:v>9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F5F-40CF-BDC1-2EC4EA84C43F}"/>
            </c:ext>
          </c:extLst>
        </c:ser>
        <c:ser>
          <c:idx val="6"/>
          <c:order val="6"/>
          <c:tx>
            <c:strRef>
              <c:f>'13kérdés'!$H$55</c:f>
              <c:strCache>
                <c:ptCount val="1"/>
                <c:pt idx="0">
                  <c:v> / gardening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'13kérdés'!$A$56:$A$60</c:f>
              <c:strCache>
                <c:ptCount val="4"/>
                <c:pt idx="0">
                  <c:v>65-70</c:v>
                </c:pt>
                <c:pt idx="1">
                  <c:v>71-75</c:v>
                </c:pt>
                <c:pt idx="2">
                  <c:v>76-80</c:v>
                </c:pt>
                <c:pt idx="3">
                  <c:v>81-</c:v>
                </c:pt>
              </c:strCache>
            </c:strRef>
          </c:cat>
          <c:val>
            <c:numRef>
              <c:f>'13kérdés'!$H$56:$H$60</c:f>
              <c:numCache>
                <c:formatCode>General</c:formatCode>
                <c:ptCount val="4"/>
                <c:pt idx="0">
                  <c:v>97</c:v>
                </c:pt>
                <c:pt idx="1">
                  <c:v>82</c:v>
                </c:pt>
                <c:pt idx="2">
                  <c:v>44</c:v>
                </c:pt>
                <c:pt idx="3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F5F-40CF-BDC1-2EC4EA84C43F}"/>
            </c:ext>
          </c:extLst>
        </c:ser>
        <c:ser>
          <c:idx val="7"/>
          <c:order val="7"/>
          <c:tx>
            <c:strRef>
              <c:f>'13kérdés'!$I$55</c:f>
              <c:strCache>
                <c:ptCount val="1"/>
                <c:pt idx="0">
                  <c:v>/ taking care of grandchildren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'13kérdés'!$A$56:$A$60</c:f>
              <c:strCache>
                <c:ptCount val="4"/>
                <c:pt idx="0">
                  <c:v>65-70</c:v>
                </c:pt>
                <c:pt idx="1">
                  <c:v>71-75</c:v>
                </c:pt>
                <c:pt idx="2">
                  <c:v>76-80</c:v>
                </c:pt>
                <c:pt idx="3">
                  <c:v>81-</c:v>
                </c:pt>
              </c:strCache>
            </c:strRef>
          </c:cat>
          <c:val>
            <c:numRef>
              <c:f>'13kérdés'!$I$56:$I$60</c:f>
              <c:numCache>
                <c:formatCode>General</c:formatCode>
                <c:ptCount val="4"/>
                <c:pt idx="0">
                  <c:v>78</c:v>
                </c:pt>
                <c:pt idx="1">
                  <c:v>52</c:v>
                </c:pt>
                <c:pt idx="2">
                  <c:v>25</c:v>
                </c:pt>
                <c:pt idx="3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F5F-40CF-BDC1-2EC4EA84C43F}"/>
            </c:ext>
          </c:extLst>
        </c:ser>
        <c:ser>
          <c:idx val="8"/>
          <c:order val="8"/>
          <c:tx>
            <c:strRef>
              <c:f>'13kérdés'!$J$55</c:f>
              <c:strCache>
                <c:ptCount val="1"/>
                <c:pt idx="0">
                  <c:v>/ travelling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'13kérdés'!$A$56:$A$60</c:f>
              <c:strCache>
                <c:ptCount val="4"/>
                <c:pt idx="0">
                  <c:v>65-70</c:v>
                </c:pt>
                <c:pt idx="1">
                  <c:v>71-75</c:v>
                </c:pt>
                <c:pt idx="2">
                  <c:v>76-80</c:v>
                </c:pt>
                <c:pt idx="3">
                  <c:v>81-</c:v>
                </c:pt>
              </c:strCache>
            </c:strRef>
          </c:cat>
          <c:val>
            <c:numRef>
              <c:f>'13kérdés'!$J$56:$J$60</c:f>
              <c:numCache>
                <c:formatCode>General</c:formatCode>
                <c:ptCount val="4"/>
                <c:pt idx="0">
                  <c:v>47</c:v>
                </c:pt>
                <c:pt idx="1">
                  <c:v>44</c:v>
                </c:pt>
                <c:pt idx="2">
                  <c:v>19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F5F-40CF-BDC1-2EC4EA84C43F}"/>
            </c:ext>
          </c:extLst>
        </c:ser>
        <c:ser>
          <c:idx val="9"/>
          <c:order val="9"/>
          <c:tx>
            <c:strRef>
              <c:f>'13kérdés'!$K$55</c:f>
              <c:strCache>
                <c:ptCount val="1"/>
                <c:pt idx="0">
                  <c:v>/ hiking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'13kérdés'!$A$56:$A$60</c:f>
              <c:strCache>
                <c:ptCount val="4"/>
                <c:pt idx="0">
                  <c:v>65-70</c:v>
                </c:pt>
                <c:pt idx="1">
                  <c:v>71-75</c:v>
                </c:pt>
                <c:pt idx="2">
                  <c:v>76-80</c:v>
                </c:pt>
                <c:pt idx="3">
                  <c:v>81-</c:v>
                </c:pt>
              </c:strCache>
            </c:strRef>
          </c:cat>
          <c:val>
            <c:numRef>
              <c:f>'13kérdés'!$K$56:$K$60</c:f>
              <c:numCache>
                <c:formatCode>General</c:formatCode>
                <c:ptCount val="4"/>
                <c:pt idx="0">
                  <c:v>36</c:v>
                </c:pt>
                <c:pt idx="1">
                  <c:v>29</c:v>
                </c:pt>
                <c:pt idx="2">
                  <c:v>10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F5F-40CF-BDC1-2EC4EA84C43F}"/>
            </c:ext>
          </c:extLst>
        </c:ser>
        <c:ser>
          <c:idx val="10"/>
          <c:order val="10"/>
          <c:tx>
            <c:strRef>
              <c:f>'13kérdés'!$L$55</c:f>
              <c:strCache>
                <c:ptCount val="1"/>
                <c:pt idx="0">
                  <c:v>/ other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'13kérdés'!$A$56:$A$60</c:f>
              <c:strCache>
                <c:ptCount val="4"/>
                <c:pt idx="0">
                  <c:v>65-70</c:v>
                </c:pt>
                <c:pt idx="1">
                  <c:v>71-75</c:v>
                </c:pt>
                <c:pt idx="2">
                  <c:v>76-80</c:v>
                </c:pt>
                <c:pt idx="3">
                  <c:v>81-</c:v>
                </c:pt>
              </c:strCache>
            </c:strRef>
          </c:cat>
          <c:val>
            <c:numRef>
              <c:f>'13kérdés'!$L$56:$L$60</c:f>
              <c:numCache>
                <c:formatCode>General</c:formatCode>
                <c:ptCount val="4"/>
                <c:pt idx="0">
                  <c:v>70</c:v>
                </c:pt>
                <c:pt idx="1">
                  <c:v>31</c:v>
                </c:pt>
                <c:pt idx="2">
                  <c:v>26</c:v>
                </c:pt>
                <c:pt idx="3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F5F-40CF-BDC1-2EC4EA84C4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96115184"/>
        <c:axId val="496115840"/>
      </c:barChart>
      <c:catAx>
        <c:axId val="4961151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496115840"/>
        <c:crosses val="autoZero"/>
        <c:auto val="1"/>
        <c:lblAlgn val="ctr"/>
        <c:lblOffset val="100"/>
        <c:noMultiLvlLbl val="0"/>
      </c:catAx>
      <c:valAx>
        <c:axId val="4961158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496115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508373035910069"/>
          <c:y val="2.24454328551651E-2"/>
          <c:w val="0.24807697617817259"/>
          <c:h val="0.948456570320955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(válaszokkísérletek.xlsx]activities!Kimutatás9</c:name>
    <c:fmtId val="5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hu-HU" baseline="0" dirty="0" err="1">
                <a:solidFill>
                  <a:schemeClr val="tx1"/>
                </a:solidFill>
              </a:rPr>
              <a:t>walking</a:t>
            </a:r>
            <a:endParaRPr lang="hu-HU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0228742936341046"/>
          <c:y val="2.89637984448036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activities!$B$96:$B$97</c:f>
              <c:strCache>
                <c:ptCount val="1"/>
                <c:pt idx="0">
                  <c:v>never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activities!$A$98:$A$110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activities!$B$98:$B$110</c:f>
              <c:numCache>
                <c:formatCode>General</c:formatCode>
                <c:ptCount val="12"/>
                <c:pt idx="0">
                  <c:v>11</c:v>
                </c:pt>
                <c:pt idx="3">
                  <c:v>6</c:v>
                </c:pt>
                <c:pt idx="5">
                  <c:v>6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1</c:v>
                </c:pt>
                <c:pt idx="10">
                  <c:v>3</c:v>
                </c:pt>
                <c:pt idx="1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3A-4EAF-ABD9-269C46DD8B85}"/>
            </c:ext>
          </c:extLst>
        </c:ser>
        <c:ser>
          <c:idx val="1"/>
          <c:order val="1"/>
          <c:tx>
            <c:strRef>
              <c:f>activities!$C$96:$C$97</c:f>
              <c:strCache>
                <c:ptCount val="1"/>
                <c:pt idx="0">
                  <c:v>once a month one hour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activities!$A$98:$A$110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activities!$C$98:$C$110</c:f>
              <c:numCache>
                <c:formatCode>General</c:formatCode>
                <c:ptCount val="12"/>
                <c:pt idx="0">
                  <c:v>13</c:v>
                </c:pt>
                <c:pt idx="2">
                  <c:v>10</c:v>
                </c:pt>
                <c:pt idx="3">
                  <c:v>3</c:v>
                </c:pt>
                <c:pt idx="5">
                  <c:v>1</c:v>
                </c:pt>
                <c:pt idx="6">
                  <c:v>5</c:v>
                </c:pt>
                <c:pt idx="7">
                  <c:v>2</c:v>
                </c:pt>
                <c:pt idx="8">
                  <c:v>1</c:v>
                </c:pt>
                <c:pt idx="9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3A-4EAF-ABD9-269C46DD8B85}"/>
            </c:ext>
          </c:extLst>
        </c:ser>
        <c:ser>
          <c:idx val="2"/>
          <c:order val="2"/>
          <c:tx>
            <c:strRef>
              <c:f>activities!$D$96:$D$97</c:f>
              <c:strCache>
                <c:ptCount val="1"/>
                <c:pt idx="0">
                  <c:v>once a week one hour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activities!$A$98:$A$110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activities!$D$98:$D$110</c:f>
              <c:numCache>
                <c:formatCode>General</c:formatCode>
                <c:ptCount val="12"/>
                <c:pt idx="0">
                  <c:v>13</c:v>
                </c:pt>
                <c:pt idx="2">
                  <c:v>15</c:v>
                </c:pt>
                <c:pt idx="3">
                  <c:v>4</c:v>
                </c:pt>
                <c:pt idx="5">
                  <c:v>7</c:v>
                </c:pt>
                <c:pt idx="6">
                  <c:v>4</c:v>
                </c:pt>
                <c:pt idx="7">
                  <c:v>15</c:v>
                </c:pt>
                <c:pt idx="8">
                  <c:v>7</c:v>
                </c:pt>
                <c:pt idx="9">
                  <c:v>8</c:v>
                </c:pt>
                <c:pt idx="1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3A-4EAF-ABD9-269C46DD8B85}"/>
            </c:ext>
          </c:extLst>
        </c:ser>
        <c:ser>
          <c:idx val="3"/>
          <c:order val="3"/>
          <c:tx>
            <c:strRef>
              <c:f>activities!$E$96:$E$97</c:f>
              <c:strCache>
                <c:ptCount val="1"/>
                <c:pt idx="0">
                  <c:v>three times a week one hour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activities!$A$98:$A$110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activities!$E$98:$E$110</c:f>
              <c:numCache>
                <c:formatCode>General</c:formatCode>
                <c:ptCount val="12"/>
                <c:pt idx="0">
                  <c:v>8</c:v>
                </c:pt>
                <c:pt idx="1">
                  <c:v>1</c:v>
                </c:pt>
                <c:pt idx="2">
                  <c:v>16</c:v>
                </c:pt>
                <c:pt idx="3">
                  <c:v>6</c:v>
                </c:pt>
                <c:pt idx="5">
                  <c:v>13</c:v>
                </c:pt>
                <c:pt idx="6">
                  <c:v>4</c:v>
                </c:pt>
                <c:pt idx="7">
                  <c:v>14</c:v>
                </c:pt>
                <c:pt idx="8">
                  <c:v>14</c:v>
                </c:pt>
                <c:pt idx="9">
                  <c:v>16</c:v>
                </c:pt>
                <c:pt idx="10">
                  <c:v>3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F3A-4EAF-ABD9-269C46DD8B85}"/>
            </c:ext>
          </c:extLst>
        </c:ser>
        <c:ser>
          <c:idx val="4"/>
          <c:order val="4"/>
          <c:tx>
            <c:strRef>
              <c:f>activities!$F$96:$F$97</c:f>
              <c:strCache>
                <c:ptCount val="1"/>
                <c:pt idx="0">
                  <c:v>daily one hour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activities!$A$98:$A$110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activities!$F$98:$F$110</c:f>
              <c:numCache>
                <c:formatCode>General</c:formatCode>
                <c:ptCount val="12"/>
                <c:pt idx="0">
                  <c:v>5</c:v>
                </c:pt>
                <c:pt idx="1">
                  <c:v>1</c:v>
                </c:pt>
                <c:pt idx="2">
                  <c:v>8</c:v>
                </c:pt>
                <c:pt idx="3">
                  <c:v>25</c:v>
                </c:pt>
                <c:pt idx="4">
                  <c:v>1</c:v>
                </c:pt>
                <c:pt idx="5">
                  <c:v>6</c:v>
                </c:pt>
                <c:pt idx="6">
                  <c:v>10</c:v>
                </c:pt>
                <c:pt idx="7">
                  <c:v>13</c:v>
                </c:pt>
                <c:pt idx="8">
                  <c:v>13</c:v>
                </c:pt>
                <c:pt idx="9">
                  <c:v>19</c:v>
                </c:pt>
                <c:pt idx="10">
                  <c:v>1</c:v>
                </c:pt>
                <c:pt idx="11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F3A-4EAF-ABD9-269C46DD8B85}"/>
            </c:ext>
          </c:extLst>
        </c:ser>
        <c:ser>
          <c:idx val="5"/>
          <c:order val="5"/>
          <c:tx>
            <c:strRef>
              <c:f>activities!$G$96:$G$97</c:f>
              <c:strCache>
                <c:ptCount val="1"/>
                <c:pt idx="0">
                  <c:v>daily more than one hour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activities!$A$98:$A$110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activities!$G$98:$G$110</c:f>
              <c:numCache>
                <c:formatCode>General</c:formatCode>
                <c:ptCount val="12"/>
                <c:pt idx="1">
                  <c:v>1</c:v>
                </c:pt>
                <c:pt idx="2">
                  <c:v>4</c:v>
                </c:pt>
                <c:pt idx="3">
                  <c:v>9</c:v>
                </c:pt>
                <c:pt idx="5">
                  <c:v>1</c:v>
                </c:pt>
                <c:pt idx="6">
                  <c:v>5</c:v>
                </c:pt>
                <c:pt idx="7">
                  <c:v>3</c:v>
                </c:pt>
                <c:pt idx="8">
                  <c:v>10</c:v>
                </c:pt>
                <c:pt idx="9">
                  <c:v>3</c:v>
                </c:pt>
                <c:pt idx="10">
                  <c:v>4</c:v>
                </c:pt>
                <c:pt idx="1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F3A-4EAF-ABD9-269C46DD8B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02076120"/>
        <c:axId val="702078088"/>
      </c:barChart>
      <c:catAx>
        <c:axId val="702076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702078088"/>
        <c:crosses val="autoZero"/>
        <c:auto val="1"/>
        <c:lblAlgn val="ctr"/>
        <c:lblOffset val="100"/>
        <c:noMultiLvlLbl val="0"/>
      </c:catAx>
      <c:valAx>
        <c:axId val="702078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702076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8016243400149801"/>
          <c:y val="0.27438836162335634"/>
          <c:w val="0.31983756599850188"/>
          <c:h val="0.6294835698259091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(válaszokkísérletek.xlsx]activities!Kimutatás10</c:name>
    <c:fmtId val="5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hu-HU"/>
              <a:t> hiking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activities!$B$133:$B$134</c:f>
              <c:strCache>
                <c:ptCount val="1"/>
                <c:pt idx="0">
                  <c:v>never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activities!$A$135:$A$147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activities!$B$135:$B$147</c:f>
              <c:numCache>
                <c:formatCode>General</c:formatCode>
                <c:ptCount val="12"/>
                <c:pt idx="0">
                  <c:v>16</c:v>
                </c:pt>
                <c:pt idx="2">
                  <c:v>46</c:v>
                </c:pt>
                <c:pt idx="3">
                  <c:v>16</c:v>
                </c:pt>
                <c:pt idx="4">
                  <c:v>1</c:v>
                </c:pt>
                <c:pt idx="5">
                  <c:v>11</c:v>
                </c:pt>
                <c:pt idx="6">
                  <c:v>26</c:v>
                </c:pt>
                <c:pt idx="7">
                  <c:v>42</c:v>
                </c:pt>
                <c:pt idx="8">
                  <c:v>34</c:v>
                </c:pt>
                <c:pt idx="9">
                  <c:v>43</c:v>
                </c:pt>
                <c:pt idx="10">
                  <c:v>8</c:v>
                </c:pt>
                <c:pt idx="11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A3-4197-86AB-2C0B5D461CE5}"/>
            </c:ext>
          </c:extLst>
        </c:ser>
        <c:ser>
          <c:idx val="1"/>
          <c:order val="1"/>
          <c:tx>
            <c:strRef>
              <c:f>activities!$C$133:$C$134</c:f>
              <c:strCache>
                <c:ptCount val="1"/>
                <c:pt idx="0">
                  <c:v>once a month one hour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activities!$A$135:$A$147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activities!$C$135:$C$147</c:f>
              <c:numCache>
                <c:formatCode>General</c:formatCode>
                <c:ptCount val="12"/>
                <c:pt idx="0">
                  <c:v>20</c:v>
                </c:pt>
                <c:pt idx="2">
                  <c:v>4</c:v>
                </c:pt>
                <c:pt idx="3">
                  <c:v>14</c:v>
                </c:pt>
                <c:pt idx="5">
                  <c:v>11</c:v>
                </c:pt>
                <c:pt idx="6">
                  <c:v>2</c:v>
                </c:pt>
                <c:pt idx="7">
                  <c:v>3</c:v>
                </c:pt>
                <c:pt idx="8">
                  <c:v>5</c:v>
                </c:pt>
                <c:pt idx="9">
                  <c:v>8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A3-4197-86AB-2C0B5D461CE5}"/>
            </c:ext>
          </c:extLst>
        </c:ser>
        <c:ser>
          <c:idx val="2"/>
          <c:order val="2"/>
          <c:tx>
            <c:strRef>
              <c:f>activities!$D$133:$D$134</c:f>
              <c:strCache>
                <c:ptCount val="1"/>
                <c:pt idx="0">
                  <c:v>once a week one hour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activities!$A$135:$A$147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activities!$D$135:$D$147</c:f>
              <c:numCache>
                <c:formatCode>General</c:formatCode>
                <c:ptCount val="12"/>
                <c:pt idx="0">
                  <c:v>10</c:v>
                </c:pt>
                <c:pt idx="1">
                  <c:v>2</c:v>
                </c:pt>
                <c:pt idx="2">
                  <c:v>2</c:v>
                </c:pt>
                <c:pt idx="3">
                  <c:v>18</c:v>
                </c:pt>
                <c:pt idx="5">
                  <c:v>8</c:v>
                </c:pt>
                <c:pt idx="6">
                  <c:v>2</c:v>
                </c:pt>
                <c:pt idx="7">
                  <c:v>3</c:v>
                </c:pt>
                <c:pt idx="8">
                  <c:v>4</c:v>
                </c:pt>
                <c:pt idx="1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4A3-4197-86AB-2C0B5D461CE5}"/>
            </c:ext>
          </c:extLst>
        </c:ser>
        <c:ser>
          <c:idx val="3"/>
          <c:order val="3"/>
          <c:tx>
            <c:strRef>
              <c:f>activities!$E$133:$E$134</c:f>
              <c:strCache>
                <c:ptCount val="1"/>
                <c:pt idx="0">
                  <c:v>three times a week one hour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activities!$A$135:$A$147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activities!$E$135:$E$147</c:f>
              <c:numCache>
                <c:formatCode>General</c:formatCode>
                <c:ptCount val="12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5</c:v>
                </c:pt>
                <c:pt idx="5">
                  <c:v>4</c:v>
                </c:pt>
                <c:pt idx="7">
                  <c:v>2</c:v>
                </c:pt>
                <c:pt idx="8">
                  <c:v>3</c:v>
                </c:pt>
                <c:pt idx="1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4A3-4197-86AB-2C0B5D461CE5}"/>
            </c:ext>
          </c:extLst>
        </c:ser>
        <c:ser>
          <c:idx val="4"/>
          <c:order val="4"/>
          <c:tx>
            <c:strRef>
              <c:f>activities!$F$133:$F$134</c:f>
              <c:strCache>
                <c:ptCount val="1"/>
                <c:pt idx="0">
                  <c:v>daily one hour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activities!$A$135:$A$147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activities!$F$135:$F$147</c:f>
              <c:numCache>
                <c:formatCode>General</c:formatCode>
                <c:ptCount val="12"/>
                <c:pt idx="0">
                  <c:v>1</c:v>
                </c:pt>
                <c:pt idx="7">
                  <c:v>1</c:v>
                </c:pt>
                <c:pt idx="8">
                  <c:v>3</c:v>
                </c:pt>
                <c:pt idx="1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4A3-4197-86AB-2C0B5D461CE5}"/>
            </c:ext>
          </c:extLst>
        </c:ser>
        <c:ser>
          <c:idx val="5"/>
          <c:order val="5"/>
          <c:tx>
            <c:strRef>
              <c:f>activities!$G$133:$G$134</c:f>
              <c:strCache>
                <c:ptCount val="1"/>
                <c:pt idx="0">
                  <c:v>daily more than one hour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activities!$A$135:$A$147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activities!$G$135:$G$147</c:f>
              <c:numCache>
                <c:formatCode>General</c:formatCode>
                <c:ptCount val="12"/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4A3-4197-86AB-2C0B5D461C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38490256"/>
        <c:axId val="638497472"/>
      </c:barChart>
      <c:catAx>
        <c:axId val="638490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638497472"/>
        <c:crosses val="autoZero"/>
        <c:auto val="1"/>
        <c:lblAlgn val="ctr"/>
        <c:lblOffset val="100"/>
        <c:noMultiLvlLbl val="0"/>
      </c:catAx>
      <c:valAx>
        <c:axId val="638497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638490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(válaszokkísérletek.xlsx]activities!Kimutatás11</c:name>
    <c:fmtId val="3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hu-HU"/>
              <a:t>biking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activities!$B$170:$B$171</c:f>
              <c:strCache>
                <c:ptCount val="1"/>
                <c:pt idx="0">
                  <c:v>never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activities!$A$172:$A$184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activities!$B$172:$B$184</c:f>
              <c:numCache>
                <c:formatCode>General</c:formatCode>
                <c:ptCount val="12"/>
                <c:pt idx="0">
                  <c:v>28</c:v>
                </c:pt>
                <c:pt idx="2">
                  <c:v>53</c:v>
                </c:pt>
                <c:pt idx="3">
                  <c:v>28</c:v>
                </c:pt>
                <c:pt idx="4">
                  <c:v>1</c:v>
                </c:pt>
                <c:pt idx="5">
                  <c:v>16</c:v>
                </c:pt>
                <c:pt idx="6">
                  <c:v>19</c:v>
                </c:pt>
                <c:pt idx="7">
                  <c:v>15</c:v>
                </c:pt>
                <c:pt idx="8">
                  <c:v>28</c:v>
                </c:pt>
                <c:pt idx="9">
                  <c:v>46</c:v>
                </c:pt>
                <c:pt idx="10">
                  <c:v>10</c:v>
                </c:pt>
                <c:pt idx="11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9A-4FE4-8C69-2CAF55C54130}"/>
            </c:ext>
          </c:extLst>
        </c:ser>
        <c:ser>
          <c:idx val="1"/>
          <c:order val="1"/>
          <c:tx>
            <c:strRef>
              <c:f>activities!$C$170:$C$171</c:f>
              <c:strCache>
                <c:ptCount val="1"/>
                <c:pt idx="0">
                  <c:v>once a month one hour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activities!$A$172:$A$184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activities!$C$172:$C$184</c:f>
              <c:numCache>
                <c:formatCode>General</c:formatCode>
                <c:ptCount val="12"/>
                <c:pt idx="0">
                  <c:v>12</c:v>
                </c:pt>
                <c:pt idx="3">
                  <c:v>2</c:v>
                </c:pt>
                <c:pt idx="5">
                  <c:v>6</c:v>
                </c:pt>
                <c:pt idx="6">
                  <c:v>3</c:v>
                </c:pt>
                <c:pt idx="7">
                  <c:v>4</c:v>
                </c:pt>
                <c:pt idx="8">
                  <c:v>5</c:v>
                </c:pt>
                <c:pt idx="9">
                  <c:v>5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9A-4FE4-8C69-2CAF55C54130}"/>
            </c:ext>
          </c:extLst>
        </c:ser>
        <c:ser>
          <c:idx val="2"/>
          <c:order val="2"/>
          <c:tx>
            <c:strRef>
              <c:f>activities!$D$170:$D$171</c:f>
              <c:strCache>
                <c:ptCount val="1"/>
                <c:pt idx="0">
                  <c:v>once a week one hour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activities!$A$172:$A$184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activities!$D$172:$D$184</c:f>
              <c:numCache>
                <c:formatCode>General</c:formatCode>
                <c:ptCount val="12"/>
                <c:pt idx="0">
                  <c:v>6</c:v>
                </c:pt>
                <c:pt idx="1">
                  <c:v>1</c:v>
                </c:pt>
                <c:pt idx="3">
                  <c:v>10</c:v>
                </c:pt>
                <c:pt idx="5">
                  <c:v>6</c:v>
                </c:pt>
                <c:pt idx="6">
                  <c:v>4</c:v>
                </c:pt>
                <c:pt idx="7">
                  <c:v>10</c:v>
                </c:pt>
                <c:pt idx="8">
                  <c:v>3</c:v>
                </c:pt>
                <c:pt idx="1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39A-4FE4-8C69-2CAF55C54130}"/>
            </c:ext>
          </c:extLst>
        </c:ser>
        <c:ser>
          <c:idx val="3"/>
          <c:order val="3"/>
          <c:tx>
            <c:strRef>
              <c:f>activities!$E$170:$E$171</c:f>
              <c:strCache>
                <c:ptCount val="1"/>
                <c:pt idx="0">
                  <c:v>three times a week one hour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activities!$A$172:$A$184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activities!$E$172:$E$184</c:f>
              <c:numCache>
                <c:formatCode>General</c:formatCode>
                <c:ptCount val="12"/>
                <c:pt idx="0">
                  <c:v>3</c:v>
                </c:pt>
                <c:pt idx="1">
                  <c:v>2</c:v>
                </c:pt>
                <c:pt idx="3">
                  <c:v>11</c:v>
                </c:pt>
                <c:pt idx="5">
                  <c:v>4</c:v>
                </c:pt>
                <c:pt idx="6">
                  <c:v>2</c:v>
                </c:pt>
                <c:pt idx="7">
                  <c:v>15</c:v>
                </c:pt>
                <c:pt idx="8">
                  <c:v>8</c:v>
                </c:pt>
                <c:pt idx="1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39A-4FE4-8C69-2CAF55C54130}"/>
            </c:ext>
          </c:extLst>
        </c:ser>
        <c:ser>
          <c:idx val="4"/>
          <c:order val="4"/>
          <c:tx>
            <c:strRef>
              <c:f>activities!$F$170:$F$171</c:f>
              <c:strCache>
                <c:ptCount val="1"/>
                <c:pt idx="0">
                  <c:v>daily one hour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activities!$A$172:$A$184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activities!$F$172:$F$184</c:f>
              <c:numCache>
                <c:formatCode>General</c:formatCode>
                <c:ptCount val="12"/>
                <c:pt idx="3">
                  <c:v>1</c:v>
                </c:pt>
                <c:pt idx="5">
                  <c:v>2</c:v>
                </c:pt>
                <c:pt idx="6">
                  <c:v>4</c:v>
                </c:pt>
                <c:pt idx="7">
                  <c:v>3</c:v>
                </c:pt>
                <c:pt idx="8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39A-4FE4-8C69-2CAF55C54130}"/>
            </c:ext>
          </c:extLst>
        </c:ser>
        <c:ser>
          <c:idx val="5"/>
          <c:order val="5"/>
          <c:tx>
            <c:strRef>
              <c:f>activities!$G$170:$G$171</c:f>
              <c:strCache>
                <c:ptCount val="1"/>
                <c:pt idx="0">
                  <c:v>daily more than one hour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activities!$A$172:$A$184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activities!$G$172:$G$184</c:f>
              <c:numCache>
                <c:formatCode>General</c:formatCode>
                <c:ptCount val="12"/>
                <c:pt idx="0">
                  <c:v>1</c:v>
                </c:pt>
                <c:pt idx="3">
                  <c:v>1</c:v>
                </c:pt>
                <c:pt idx="7">
                  <c:v>4</c:v>
                </c:pt>
                <c:pt idx="8">
                  <c:v>2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39A-4FE4-8C69-2CAF55C541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02077104"/>
        <c:axId val="702077432"/>
      </c:barChart>
      <c:catAx>
        <c:axId val="702077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702077432"/>
        <c:crosses val="autoZero"/>
        <c:auto val="1"/>
        <c:lblAlgn val="ctr"/>
        <c:lblOffset val="100"/>
        <c:noMultiLvlLbl val="0"/>
      </c:catAx>
      <c:valAx>
        <c:axId val="702077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702077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(válaszokkísérletek.xlsx]activities!Kimutatás12</c:name>
    <c:fmtId val="4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hu-HU"/>
              <a:t>swimming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activities!$B$208:$B$209</c:f>
              <c:strCache>
                <c:ptCount val="1"/>
                <c:pt idx="0">
                  <c:v>never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activities!$A$210:$A$222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activities!$B$210:$B$222</c:f>
              <c:numCache>
                <c:formatCode>General</c:formatCode>
                <c:ptCount val="12"/>
                <c:pt idx="0">
                  <c:v>26</c:v>
                </c:pt>
                <c:pt idx="2">
                  <c:v>51</c:v>
                </c:pt>
                <c:pt idx="3">
                  <c:v>39</c:v>
                </c:pt>
                <c:pt idx="4">
                  <c:v>1</c:v>
                </c:pt>
                <c:pt idx="5">
                  <c:v>21</c:v>
                </c:pt>
                <c:pt idx="6">
                  <c:v>31</c:v>
                </c:pt>
                <c:pt idx="7">
                  <c:v>39</c:v>
                </c:pt>
                <c:pt idx="8">
                  <c:v>44</c:v>
                </c:pt>
                <c:pt idx="9">
                  <c:v>51</c:v>
                </c:pt>
                <c:pt idx="10">
                  <c:v>7</c:v>
                </c:pt>
                <c:pt idx="11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F9-4026-87AD-289084174D8C}"/>
            </c:ext>
          </c:extLst>
        </c:ser>
        <c:ser>
          <c:idx val="1"/>
          <c:order val="1"/>
          <c:tx>
            <c:strRef>
              <c:f>activities!$C$208:$C$209</c:f>
              <c:strCache>
                <c:ptCount val="1"/>
                <c:pt idx="0">
                  <c:v>once a month one hour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activities!$A$210:$A$222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activities!$C$210:$C$222</c:f>
              <c:numCache>
                <c:formatCode>General</c:formatCode>
                <c:ptCount val="12"/>
                <c:pt idx="0">
                  <c:v>18</c:v>
                </c:pt>
                <c:pt idx="1">
                  <c:v>3</c:v>
                </c:pt>
                <c:pt idx="2">
                  <c:v>2</c:v>
                </c:pt>
                <c:pt idx="3">
                  <c:v>11</c:v>
                </c:pt>
                <c:pt idx="5">
                  <c:v>6</c:v>
                </c:pt>
                <c:pt idx="6">
                  <c:v>1</c:v>
                </c:pt>
                <c:pt idx="7">
                  <c:v>7</c:v>
                </c:pt>
                <c:pt idx="8">
                  <c:v>3</c:v>
                </c:pt>
                <c:pt idx="10">
                  <c:v>3</c:v>
                </c:pt>
                <c:pt idx="1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F9-4026-87AD-289084174D8C}"/>
            </c:ext>
          </c:extLst>
        </c:ser>
        <c:ser>
          <c:idx val="2"/>
          <c:order val="2"/>
          <c:tx>
            <c:strRef>
              <c:f>activities!$D$208:$D$209</c:f>
              <c:strCache>
                <c:ptCount val="1"/>
                <c:pt idx="0">
                  <c:v>once a week one hour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activities!$A$210:$A$222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activities!$D$210:$D$222</c:f>
              <c:numCache>
                <c:formatCode>General</c:formatCode>
                <c:ptCount val="12"/>
                <c:pt idx="0">
                  <c:v>3</c:v>
                </c:pt>
                <c:pt idx="3">
                  <c:v>3</c:v>
                </c:pt>
                <c:pt idx="5">
                  <c:v>3</c:v>
                </c:pt>
                <c:pt idx="7">
                  <c:v>4</c:v>
                </c:pt>
                <c:pt idx="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F9-4026-87AD-289084174D8C}"/>
            </c:ext>
          </c:extLst>
        </c:ser>
        <c:ser>
          <c:idx val="3"/>
          <c:order val="3"/>
          <c:tx>
            <c:strRef>
              <c:f>activities!$E$208:$E$209</c:f>
              <c:strCache>
                <c:ptCount val="1"/>
                <c:pt idx="0">
                  <c:v>three times a week one hour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activities!$A$210:$A$222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activities!$E$210:$E$222</c:f>
              <c:numCache>
                <c:formatCode>General</c:formatCode>
                <c:ptCount val="12"/>
                <c:pt idx="0">
                  <c:v>2</c:v>
                </c:pt>
                <c:pt idx="5">
                  <c:v>2</c:v>
                </c:pt>
                <c:pt idx="1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F9-4026-87AD-289084174D8C}"/>
            </c:ext>
          </c:extLst>
        </c:ser>
        <c:ser>
          <c:idx val="4"/>
          <c:order val="4"/>
          <c:tx>
            <c:strRef>
              <c:f>activities!$F$208:$F$209</c:f>
              <c:strCache>
                <c:ptCount val="1"/>
                <c:pt idx="0">
                  <c:v>daily one hour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activities!$A$210:$A$222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activities!$F$210:$F$222</c:f>
              <c:numCache>
                <c:formatCode>General</c:formatCode>
                <c:ptCount val="12"/>
                <c:pt idx="0">
                  <c:v>1</c:v>
                </c:pt>
                <c:pt idx="5">
                  <c:v>2</c:v>
                </c:pt>
                <c:pt idx="7">
                  <c:v>1</c:v>
                </c:pt>
                <c:pt idx="10">
                  <c:v>1</c:v>
                </c:pt>
                <c:pt idx="1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1F9-4026-87AD-289084174D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25054992"/>
        <c:axId val="625055320"/>
      </c:barChart>
      <c:catAx>
        <c:axId val="625054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625055320"/>
        <c:crosses val="autoZero"/>
        <c:auto val="1"/>
        <c:lblAlgn val="ctr"/>
        <c:lblOffset val="100"/>
        <c:noMultiLvlLbl val="0"/>
      </c:catAx>
      <c:valAx>
        <c:axId val="625055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625054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(válaszokkísérletek.xlsx]activities!Kimutatás13</c:name>
    <c:fmtId val="3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hu-HU" baseline="0" dirty="0" err="1">
                <a:solidFill>
                  <a:schemeClr val="tx1"/>
                </a:solidFill>
              </a:rPr>
              <a:t>gymnastics</a:t>
            </a:r>
            <a:endParaRPr lang="hu-HU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activities!$B$239:$B$240</c:f>
              <c:strCache>
                <c:ptCount val="1"/>
                <c:pt idx="0">
                  <c:v>never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activities!$A$241:$A$253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activities!$B$241:$B$253</c:f>
              <c:numCache>
                <c:formatCode>General</c:formatCode>
                <c:ptCount val="12"/>
                <c:pt idx="0">
                  <c:v>36</c:v>
                </c:pt>
                <c:pt idx="2">
                  <c:v>48</c:v>
                </c:pt>
                <c:pt idx="3">
                  <c:v>51</c:v>
                </c:pt>
                <c:pt idx="4">
                  <c:v>1</c:v>
                </c:pt>
                <c:pt idx="5">
                  <c:v>20</c:v>
                </c:pt>
                <c:pt idx="6">
                  <c:v>27</c:v>
                </c:pt>
                <c:pt idx="7">
                  <c:v>27</c:v>
                </c:pt>
                <c:pt idx="8">
                  <c:v>40</c:v>
                </c:pt>
                <c:pt idx="9">
                  <c:v>49</c:v>
                </c:pt>
                <c:pt idx="10">
                  <c:v>12</c:v>
                </c:pt>
                <c:pt idx="11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FF-4704-AD94-BA3CA36FC5D8}"/>
            </c:ext>
          </c:extLst>
        </c:ser>
        <c:ser>
          <c:idx val="1"/>
          <c:order val="1"/>
          <c:tx>
            <c:strRef>
              <c:f>activities!$C$239:$C$240</c:f>
              <c:strCache>
                <c:ptCount val="1"/>
                <c:pt idx="0">
                  <c:v>once a month one hour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activities!$A$241:$A$253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activities!$C$241:$C$253</c:f>
              <c:numCache>
                <c:formatCode>General</c:formatCode>
                <c:ptCount val="12"/>
                <c:pt idx="0">
                  <c:v>8</c:v>
                </c:pt>
                <c:pt idx="2">
                  <c:v>4</c:v>
                </c:pt>
                <c:pt idx="5">
                  <c:v>3</c:v>
                </c:pt>
                <c:pt idx="6">
                  <c:v>1</c:v>
                </c:pt>
                <c:pt idx="7">
                  <c:v>3</c:v>
                </c:pt>
                <c:pt idx="8">
                  <c:v>5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FF-4704-AD94-BA3CA36FC5D8}"/>
            </c:ext>
          </c:extLst>
        </c:ser>
        <c:ser>
          <c:idx val="2"/>
          <c:order val="2"/>
          <c:tx>
            <c:strRef>
              <c:f>activities!$D$239:$D$240</c:f>
              <c:strCache>
                <c:ptCount val="1"/>
                <c:pt idx="0">
                  <c:v>once a week one hour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activities!$A$241:$A$253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activities!$D$241:$D$253</c:f>
              <c:numCache>
                <c:formatCode>General</c:formatCode>
                <c:ptCount val="12"/>
                <c:pt idx="0">
                  <c:v>3</c:v>
                </c:pt>
                <c:pt idx="2">
                  <c:v>1</c:v>
                </c:pt>
                <c:pt idx="3">
                  <c:v>1</c:v>
                </c:pt>
                <c:pt idx="5">
                  <c:v>5</c:v>
                </c:pt>
                <c:pt idx="6">
                  <c:v>4</c:v>
                </c:pt>
                <c:pt idx="7">
                  <c:v>13</c:v>
                </c:pt>
                <c:pt idx="8">
                  <c:v>1</c:v>
                </c:pt>
                <c:pt idx="9">
                  <c:v>1</c:v>
                </c:pt>
                <c:pt idx="1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DFF-4704-AD94-BA3CA36FC5D8}"/>
            </c:ext>
          </c:extLst>
        </c:ser>
        <c:ser>
          <c:idx val="3"/>
          <c:order val="3"/>
          <c:tx>
            <c:strRef>
              <c:f>activities!$E$239:$E$240</c:f>
              <c:strCache>
                <c:ptCount val="1"/>
                <c:pt idx="0">
                  <c:v>three times a week one hour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activities!$A$241:$A$253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activities!$E$241:$E$253</c:f>
              <c:numCache>
                <c:formatCode>General</c:formatCode>
                <c:ptCount val="12"/>
                <c:pt idx="0">
                  <c:v>2</c:v>
                </c:pt>
                <c:pt idx="1">
                  <c:v>3</c:v>
                </c:pt>
                <c:pt idx="3">
                  <c:v>1</c:v>
                </c:pt>
                <c:pt idx="5">
                  <c:v>2</c:v>
                </c:pt>
                <c:pt idx="7">
                  <c:v>3</c:v>
                </c:pt>
                <c:pt idx="8">
                  <c:v>1</c:v>
                </c:pt>
                <c:pt idx="1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DFF-4704-AD94-BA3CA36FC5D8}"/>
            </c:ext>
          </c:extLst>
        </c:ser>
        <c:ser>
          <c:idx val="4"/>
          <c:order val="4"/>
          <c:tx>
            <c:strRef>
              <c:f>activities!$F$239:$F$240</c:f>
              <c:strCache>
                <c:ptCount val="1"/>
                <c:pt idx="0">
                  <c:v>daily one hour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activities!$A$241:$A$253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activities!$F$241:$F$253</c:f>
              <c:numCache>
                <c:formatCode>General</c:formatCode>
                <c:ptCount val="12"/>
                <c:pt idx="0">
                  <c:v>1</c:v>
                </c:pt>
                <c:pt idx="5">
                  <c:v>3</c:v>
                </c:pt>
                <c:pt idx="7">
                  <c:v>5</c:v>
                </c:pt>
                <c:pt idx="8">
                  <c:v>1</c:v>
                </c:pt>
                <c:pt idx="1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DFF-4704-AD94-BA3CA36FC5D8}"/>
            </c:ext>
          </c:extLst>
        </c:ser>
        <c:ser>
          <c:idx val="5"/>
          <c:order val="5"/>
          <c:tx>
            <c:strRef>
              <c:f>activities!$G$239:$G$240</c:f>
              <c:strCache>
                <c:ptCount val="1"/>
                <c:pt idx="0">
                  <c:v>daily more than one hour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activities!$A$241:$A$253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activities!$G$241:$G$253</c:f>
              <c:numCache>
                <c:formatCode>General</c:formatCode>
                <c:ptCount val="12"/>
                <c:pt idx="5">
                  <c:v>1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DFF-4704-AD94-BA3CA36FC5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89559624"/>
        <c:axId val="689503208"/>
      </c:barChart>
      <c:catAx>
        <c:axId val="689559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689503208"/>
        <c:crosses val="autoZero"/>
        <c:auto val="1"/>
        <c:lblAlgn val="ctr"/>
        <c:lblOffset val="100"/>
        <c:noMultiLvlLbl val="0"/>
      </c:catAx>
      <c:valAx>
        <c:axId val="689503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689559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(válaszokkísérletek.xlsx]activities!Kimutatás14</c:name>
    <c:fmtId val="5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hu-HU" dirty="0" err="1"/>
              <a:t>other</a:t>
            </a:r>
            <a:endParaRPr lang="hu-H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activities!$B$272:$B$273</c:f>
              <c:strCache>
                <c:ptCount val="1"/>
                <c:pt idx="0">
                  <c:v>never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activities!$A$274:$A$286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activities!$B$274:$B$286</c:f>
              <c:numCache>
                <c:formatCode>General</c:formatCode>
                <c:ptCount val="12"/>
                <c:pt idx="0">
                  <c:v>26</c:v>
                </c:pt>
                <c:pt idx="2">
                  <c:v>40</c:v>
                </c:pt>
                <c:pt idx="3">
                  <c:v>45</c:v>
                </c:pt>
                <c:pt idx="4">
                  <c:v>1</c:v>
                </c:pt>
                <c:pt idx="5">
                  <c:v>24</c:v>
                </c:pt>
                <c:pt idx="6">
                  <c:v>26</c:v>
                </c:pt>
                <c:pt idx="7">
                  <c:v>41</c:v>
                </c:pt>
                <c:pt idx="8">
                  <c:v>24</c:v>
                </c:pt>
                <c:pt idx="9">
                  <c:v>47</c:v>
                </c:pt>
                <c:pt idx="10">
                  <c:v>7</c:v>
                </c:pt>
                <c:pt idx="11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68-4851-B728-8B1E0DD0F27B}"/>
            </c:ext>
          </c:extLst>
        </c:ser>
        <c:ser>
          <c:idx val="1"/>
          <c:order val="1"/>
          <c:tx>
            <c:strRef>
              <c:f>activities!$C$272:$C$273</c:f>
              <c:strCache>
                <c:ptCount val="1"/>
                <c:pt idx="0">
                  <c:v>once a month one hour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activities!$A$274:$A$286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activities!$C$274:$C$286</c:f>
              <c:numCache>
                <c:formatCode>General</c:formatCode>
                <c:ptCount val="12"/>
                <c:pt idx="0">
                  <c:v>10</c:v>
                </c:pt>
                <c:pt idx="2">
                  <c:v>1</c:v>
                </c:pt>
                <c:pt idx="3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3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68-4851-B728-8B1E0DD0F27B}"/>
            </c:ext>
          </c:extLst>
        </c:ser>
        <c:ser>
          <c:idx val="2"/>
          <c:order val="2"/>
          <c:tx>
            <c:strRef>
              <c:f>activities!$D$272:$D$273</c:f>
              <c:strCache>
                <c:ptCount val="1"/>
                <c:pt idx="0">
                  <c:v>once a week one hour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activities!$A$274:$A$286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activities!$D$274:$D$286</c:f>
              <c:numCache>
                <c:formatCode>General</c:formatCode>
                <c:ptCount val="12"/>
                <c:pt idx="0">
                  <c:v>5</c:v>
                </c:pt>
                <c:pt idx="2">
                  <c:v>5</c:v>
                </c:pt>
                <c:pt idx="3">
                  <c:v>4</c:v>
                </c:pt>
                <c:pt idx="5">
                  <c:v>5</c:v>
                </c:pt>
                <c:pt idx="6">
                  <c:v>1</c:v>
                </c:pt>
                <c:pt idx="7">
                  <c:v>4</c:v>
                </c:pt>
                <c:pt idx="8">
                  <c:v>7</c:v>
                </c:pt>
                <c:pt idx="9">
                  <c:v>1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68-4851-B728-8B1E0DD0F27B}"/>
            </c:ext>
          </c:extLst>
        </c:ser>
        <c:ser>
          <c:idx val="3"/>
          <c:order val="3"/>
          <c:tx>
            <c:strRef>
              <c:f>activities!$E$272:$E$273</c:f>
              <c:strCache>
                <c:ptCount val="1"/>
                <c:pt idx="0">
                  <c:v>three times a week one hour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activities!$A$274:$A$286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activities!$E$274:$E$286</c:f>
              <c:numCache>
                <c:formatCode>General</c:formatCode>
                <c:ptCount val="12"/>
                <c:pt idx="0">
                  <c:v>6</c:v>
                </c:pt>
                <c:pt idx="1">
                  <c:v>1</c:v>
                </c:pt>
                <c:pt idx="2">
                  <c:v>6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5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F68-4851-B728-8B1E0DD0F27B}"/>
            </c:ext>
          </c:extLst>
        </c:ser>
        <c:ser>
          <c:idx val="4"/>
          <c:order val="4"/>
          <c:tx>
            <c:strRef>
              <c:f>activities!$F$272:$F$273</c:f>
              <c:strCache>
                <c:ptCount val="1"/>
                <c:pt idx="0">
                  <c:v>daily one hour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activities!$A$274:$A$286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activities!$F$274:$F$286</c:f>
              <c:numCache>
                <c:formatCode>General</c:formatCode>
                <c:ptCount val="12"/>
                <c:pt idx="0">
                  <c:v>1</c:v>
                </c:pt>
                <c:pt idx="2">
                  <c:v>1</c:v>
                </c:pt>
                <c:pt idx="3">
                  <c:v>2</c:v>
                </c:pt>
                <c:pt idx="6">
                  <c:v>1</c:v>
                </c:pt>
                <c:pt idx="8">
                  <c:v>4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F68-4851-B728-8B1E0DD0F27B}"/>
            </c:ext>
          </c:extLst>
        </c:ser>
        <c:ser>
          <c:idx val="5"/>
          <c:order val="5"/>
          <c:tx>
            <c:strRef>
              <c:f>activities!$G$272:$G$273</c:f>
              <c:strCache>
                <c:ptCount val="1"/>
                <c:pt idx="0">
                  <c:v>daily more than one hour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activities!$A$274:$A$286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activities!$G$274:$G$286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3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4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F68-4851-B728-8B1E0DD0F2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37778704"/>
        <c:axId val="637787560"/>
      </c:barChart>
      <c:catAx>
        <c:axId val="63777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637787560"/>
        <c:crosses val="autoZero"/>
        <c:auto val="1"/>
        <c:lblAlgn val="ctr"/>
        <c:lblOffset val="100"/>
        <c:noMultiLvlLbl val="0"/>
      </c:catAx>
      <c:valAx>
        <c:axId val="637787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637778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BED8-4F37-81A9-8308F4F023C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BED8-4F37-81A9-8308F4F023CD}"/>
              </c:ext>
            </c:extLst>
          </c:dPt>
          <c:dLbls>
            <c:dLbl>
              <c:idx val="0"/>
              <c:layout>
                <c:manualLayout>
                  <c:x val="0.19470315746806949"/>
                  <c:y val="-7.889007258507868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rgbClr val="0070C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hu-H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170378633026582"/>
                      <c:h val="0.3906400591230141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ED8-4F37-81A9-8308F4F023CD}"/>
                </c:ext>
              </c:extLst>
            </c:dLbl>
            <c:dLbl>
              <c:idx val="1"/>
              <c:layout>
                <c:manualLayout>
                  <c:x val="-0.10755790274619388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hu-H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823678962585178"/>
                      <c:h val="0.3906400591230141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ED8-4F37-81A9-8308F4F023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spc="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activities!$A$304:$A$305</c:f>
              <c:strCache>
                <c:ptCount val="2"/>
                <c:pt idx="0">
                  <c:v>active</c:v>
                </c:pt>
                <c:pt idx="1">
                  <c:v>inactive</c:v>
                </c:pt>
              </c:strCache>
            </c:strRef>
          </c:cat>
          <c:val>
            <c:numRef>
              <c:f>activities!$B$304:$B$305</c:f>
              <c:numCache>
                <c:formatCode>General</c:formatCode>
                <c:ptCount val="2"/>
                <c:pt idx="0">
                  <c:v>389</c:v>
                </c:pt>
                <c:pt idx="1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ED8-4F37-81A9-8308F4F023CD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(válaszokkísérletek.xlsx]activities!Kimutatás7</c:name>
    <c:fmtId val="3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activities!$B$45:$B$46</c:f>
              <c:strCache>
                <c:ptCount val="1"/>
                <c:pt idx="0">
                  <c:v>I don’t have possibility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activities!$A$47:$A$59</c:f>
              <c:multiLvlStrCache>
                <c:ptCount val="8"/>
                <c:lvl>
                  <c:pt idx="0">
                    <c:v>female</c:v>
                  </c:pt>
                  <c:pt idx="1">
                    <c:v>male</c:v>
                  </c:pt>
                  <c:pt idx="2">
                    <c:v>female</c:v>
                  </c:pt>
                  <c:pt idx="3">
                    <c:v>male</c:v>
                  </c:pt>
                  <c:pt idx="4">
                    <c:v>female</c:v>
                  </c:pt>
                  <c:pt idx="5">
                    <c:v>male</c:v>
                  </c:pt>
                  <c:pt idx="6">
                    <c:v>female</c:v>
                  </c:pt>
                  <c:pt idx="7">
                    <c:v>male</c:v>
                  </c:pt>
                </c:lvl>
                <c:lvl>
                  <c:pt idx="0">
                    <c:v>65-70</c:v>
                  </c:pt>
                  <c:pt idx="2">
                    <c:v>71-75</c:v>
                  </c:pt>
                  <c:pt idx="4">
                    <c:v>76-80</c:v>
                  </c:pt>
                  <c:pt idx="6">
                    <c:v>81-</c:v>
                  </c:pt>
                </c:lvl>
              </c:multiLvlStrCache>
            </c:multiLvlStrRef>
          </c:cat>
          <c:val>
            <c:numRef>
              <c:f>activities!$B$47:$B$59</c:f>
              <c:numCache>
                <c:formatCode>General</c:formatCode>
                <c:ptCount val="8"/>
                <c:pt idx="0">
                  <c:v>16</c:v>
                </c:pt>
                <c:pt idx="1">
                  <c:v>1</c:v>
                </c:pt>
                <c:pt idx="2">
                  <c:v>14</c:v>
                </c:pt>
                <c:pt idx="3">
                  <c:v>5</c:v>
                </c:pt>
                <c:pt idx="4">
                  <c:v>5</c:v>
                </c:pt>
                <c:pt idx="5">
                  <c:v>6</c:v>
                </c:pt>
                <c:pt idx="6">
                  <c:v>16</c:v>
                </c:pt>
                <c:pt idx="7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3F-4E15-8AA2-D7D01A573F0F}"/>
            </c:ext>
          </c:extLst>
        </c:ser>
        <c:ser>
          <c:idx val="1"/>
          <c:order val="1"/>
          <c:tx>
            <c:strRef>
              <c:f>activities!$C$45:$C$46</c:f>
              <c:strCache>
                <c:ptCount val="1"/>
                <c:pt idx="0">
                  <c:v>I don't have time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activities!$A$47:$A$59</c:f>
              <c:multiLvlStrCache>
                <c:ptCount val="8"/>
                <c:lvl>
                  <c:pt idx="0">
                    <c:v>female</c:v>
                  </c:pt>
                  <c:pt idx="1">
                    <c:v>male</c:v>
                  </c:pt>
                  <c:pt idx="2">
                    <c:v>female</c:v>
                  </c:pt>
                  <c:pt idx="3">
                    <c:v>male</c:v>
                  </c:pt>
                  <c:pt idx="4">
                    <c:v>female</c:v>
                  </c:pt>
                  <c:pt idx="5">
                    <c:v>male</c:v>
                  </c:pt>
                  <c:pt idx="6">
                    <c:v>female</c:v>
                  </c:pt>
                  <c:pt idx="7">
                    <c:v>male</c:v>
                  </c:pt>
                </c:lvl>
                <c:lvl>
                  <c:pt idx="0">
                    <c:v>65-70</c:v>
                  </c:pt>
                  <c:pt idx="2">
                    <c:v>71-75</c:v>
                  </c:pt>
                  <c:pt idx="4">
                    <c:v>76-80</c:v>
                  </c:pt>
                  <c:pt idx="6">
                    <c:v>81-</c:v>
                  </c:pt>
                </c:lvl>
              </c:multiLvlStrCache>
            </c:multiLvlStrRef>
          </c:cat>
          <c:val>
            <c:numRef>
              <c:f>activities!$C$47:$C$59</c:f>
              <c:numCache>
                <c:formatCode>General</c:formatCode>
                <c:ptCount val="8"/>
                <c:pt idx="0">
                  <c:v>18</c:v>
                </c:pt>
                <c:pt idx="1">
                  <c:v>12</c:v>
                </c:pt>
                <c:pt idx="2">
                  <c:v>13</c:v>
                </c:pt>
                <c:pt idx="3">
                  <c:v>6</c:v>
                </c:pt>
                <c:pt idx="4">
                  <c:v>4</c:v>
                </c:pt>
                <c:pt idx="5">
                  <c:v>6</c:v>
                </c:pt>
                <c:pt idx="6">
                  <c:v>4</c:v>
                </c:pt>
                <c:pt idx="7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3F-4E15-8AA2-D7D01A573F0F}"/>
            </c:ext>
          </c:extLst>
        </c:ser>
        <c:ser>
          <c:idx val="2"/>
          <c:order val="2"/>
          <c:tx>
            <c:strRef>
              <c:f>activities!$D$45:$D$46</c:f>
              <c:strCache>
                <c:ptCount val="1"/>
                <c:pt idx="0">
                  <c:v>I’m not interested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activities!$A$47:$A$59</c:f>
              <c:multiLvlStrCache>
                <c:ptCount val="8"/>
                <c:lvl>
                  <c:pt idx="0">
                    <c:v>female</c:v>
                  </c:pt>
                  <c:pt idx="1">
                    <c:v>male</c:v>
                  </c:pt>
                  <c:pt idx="2">
                    <c:v>female</c:v>
                  </c:pt>
                  <c:pt idx="3">
                    <c:v>male</c:v>
                  </c:pt>
                  <c:pt idx="4">
                    <c:v>female</c:v>
                  </c:pt>
                  <c:pt idx="5">
                    <c:v>male</c:v>
                  </c:pt>
                  <c:pt idx="6">
                    <c:v>female</c:v>
                  </c:pt>
                  <c:pt idx="7">
                    <c:v>male</c:v>
                  </c:pt>
                </c:lvl>
                <c:lvl>
                  <c:pt idx="0">
                    <c:v>65-70</c:v>
                  </c:pt>
                  <c:pt idx="2">
                    <c:v>71-75</c:v>
                  </c:pt>
                  <c:pt idx="4">
                    <c:v>76-80</c:v>
                  </c:pt>
                  <c:pt idx="6">
                    <c:v>81-</c:v>
                  </c:pt>
                </c:lvl>
              </c:multiLvlStrCache>
            </c:multiLvlStrRef>
          </c:cat>
          <c:val>
            <c:numRef>
              <c:f>activities!$D$47:$D$59</c:f>
              <c:numCache>
                <c:formatCode>General</c:formatCode>
                <c:ptCount val="8"/>
                <c:pt idx="0">
                  <c:v>46</c:v>
                </c:pt>
                <c:pt idx="1">
                  <c:v>37</c:v>
                </c:pt>
                <c:pt idx="2">
                  <c:v>37</c:v>
                </c:pt>
                <c:pt idx="3">
                  <c:v>38</c:v>
                </c:pt>
                <c:pt idx="4">
                  <c:v>23</c:v>
                </c:pt>
                <c:pt idx="5">
                  <c:v>18</c:v>
                </c:pt>
                <c:pt idx="6">
                  <c:v>27</c:v>
                </c:pt>
                <c:pt idx="7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3F-4E15-8AA2-D7D01A573F0F}"/>
            </c:ext>
          </c:extLst>
        </c:ser>
        <c:ser>
          <c:idx val="3"/>
          <c:order val="3"/>
          <c:tx>
            <c:strRef>
              <c:f>activities!$E$45:$E$46</c:f>
              <c:strCache>
                <c:ptCount val="1"/>
                <c:pt idx="0">
                  <c:v>participate in 3rd age University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activities!$A$47:$A$59</c:f>
              <c:multiLvlStrCache>
                <c:ptCount val="8"/>
                <c:lvl>
                  <c:pt idx="0">
                    <c:v>female</c:v>
                  </c:pt>
                  <c:pt idx="1">
                    <c:v>male</c:v>
                  </c:pt>
                  <c:pt idx="2">
                    <c:v>female</c:v>
                  </c:pt>
                  <c:pt idx="3">
                    <c:v>male</c:v>
                  </c:pt>
                  <c:pt idx="4">
                    <c:v>female</c:v>
                  </c:pt>
                  <c:pt idx="5">
                    <c:v>male</c:v>
                  </c:pt>
                  <c:pt idx="6">
                    <c:v>female</c:v>
                  </c:pt>
                  <c:pt idx="7">
                    <c:v>male</c:v>
                  </c:pt>
                </c:lvl>
                <c:lvl>
                  <c:pt idx="0">
                    <c:v>65-70</c:v>
                  </c:pt>
                  <c:pt idx="2">
                    <c:v>71-75</c:v>
                  </c:pt>
                  <c:pt idx="4">
                    <c:v>76-80</c:v>
                  </c:pt>
                  <c:pt idx="6">
                    <c:v>81-</c:v>
                  </c:pt>
                </c:lvl>
              </c:multiLvlStrCache>
            </c:multiLvlStrRef>
          </c:cat>
          <c:val>
            <c:numRef>
              <c:f>activities!$E$47:$E$59</c:f>
              <c:numCache>
                <c:formatCode>General</c:formatCode>
                <c:ptCount val="8"/>
                <c:pt idx="0">
                  <c:v>14</c:v>
                </c:pt>
                <c:pt idx="1">
                  <c:v>8</c:v>
                </c:pt>
                <c:pt idx="2">
                  <c:v>4</c:v>
                </c:pt>
                <c:pt idx="3">
                  <c:v>4</c:v>
                </c:pt>
                <c:pt idx="4">
                  <c:v>2</c:v>
                </c:pt>
                <c:pt idx="5">
                  <c:v>4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23F-4E15-8AA2-D7D01A573F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32827208"/>
        <c:axId val="632829176"/>
      </c:barChart>
      <c:catAx>
        <c:axId val="632827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632829176"/>
        <c:crosses val="autoZero"/>
        <c:auto val="1"/>
        <c:lblAlgn val="ctr"/>
        <c:lblOffset val="100"/>
        <c:noMultiLvlLbl val="0"/>
      </c:catAx>
      <c:valAx>
        <c:axId val="632829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632827208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(válaszokkísérletek.xlsx]activities!Kimutatás6</c:name>
    <c:fmtId val="3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activities!$B$3:$B$4</c:f>
              <c:strCache>
                <c:ptCount val="1"/>
                <c:pt idx="0">
                  <c:v>I don’t have possibility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activities!$A$5:$A$17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activities!$B$5:$B$17</c:f>
              <c:numCache>
                <c:formatCode>General</c:formatCode>
                <c:ptCount val="12"/>
                <c:pt idx="0">
                  <c:v>11</c:v>
                </c:pt>
                <c:pt idx="2">
                  <c:v>18</c:v>
                </c:pt>
                <c:pt idx="3">
                  <c:v>9</c:v>
                </c:pt>
                <c:pt idx="5">
                  <c:v>2</c:v>
                </c:pt>
                <c:pt idx="6">
                  <c:v>10</c:v>
                </c:pt>
                <c:pt idx="7">
                  <c:v>6</c:v>
                </c:pt>
                <c:pt idx="8">
                  <c:v>10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BF-4E5F-983A-32AD1C4F241D}"/>
            </c:ext>
          </c:extLst>
        </c:ser>
        <c:ser>
          <c:idx val="1"/>
          <c:order val="1"/>
          <c:tx>
            <c:strRef>
              <c:f>activities!$C$3:$C$4</c:f>
              <c:strCache>
                <c:ptCount val="1"/>
                <c:pt idx="0">
                  <c:v>I don't have time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activities!$A$5:$A$17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activities!$C$5:$C$17</c:f>
              <c:numCache>
                <c:formatCode>General</c:formatCode>
                <c:ptCount val="12"/>
                <c:pt idx="0">
                  <c:v>9</c:v>
                </c:pt>
                <c:pt idx="2">
                  <c:v>4</c:v>
                </c:pt>
                <c:pt idx="3">
                  <c:v>18</c:v>
                </c:pt>
                <c:pt idx="4">
                  <c:v>1</c:v>
                </c:pt>
                <c:pt idx="5">
                  <c:v>11</c:v>
                </c:pt>
                <c:pt idx="6">
                  <c:v>4</c:v>
                </c:pt>
                <c:pt idx="7">
                  <c:v>12</c:v>
                </c:pt>
                <c:pt idx="8">
                  <c:v>6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BF-4E5F-983A-32AD1C4F241D}"/>
            </c:ext>
          </c:extLst>
        </c:ser>
        <c:ser>
          <c:idx val="2"/>
          <c:order val="2"/>
          <c:tx>
            <c:strRef>
              <c:f>activities!$D$3:$D$4</c:f>
              <c:strCache>
                <c:ptCount val="1"/>
                <c:pt idx="0">
                  <c:v>I’m not interested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activities!$A$5:$A$17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activities!$D$5:$D$17</c:f>
              <c:numCache>
                <c:formatCode>General</c:formatCode>
                <c:ptCount val="12"/>
                <c:pt idx="0">
                  <c:v>28</c:v>
                </c:pt>
                <c:pt idx="2">
                  <c:v>31</c:v>
                </c:pt>
                <c:pt idx="3">
                  <c:v>17</c:v>
                </c:pt>
                <c:pt idx="5">
                  <c:v>15</c:v>
                </c:pt>
                <c:pt idx="6">
                  <c:v>15</c:v>
                </c:pt>
                <c:pt idx="7">
                  <c:v>24</c:v>
                </c:pt>
                <c:pt idx="8">
                  <c:v>32</c:v>
                </c:pt>
                <c:pt idx="9">
                  <c:v>50</c:v>
                </c:pt>
                <c:pt idx="10">
                  <c:v>9</c:v>
                </c:pt>
                <c:pt idx="11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BF-4E5F-983A-32AD1C4F241D}"/>
            </c:ext>
          </c:extLst>
        </c:ser>
        <c:ser>
          <c:idx val="3"/>
          <c:order val="3"/>
          <c:tx>
            <c:strRef>
              <c:f>activities!$E$3:$E$4</c:f>
              <c:strCache>
                <c:ptCount val="1"/>
                <c:pt idx="0">
                  <c:v>participate in 3rd age University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activities!$A$5:$A$17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activities!$E$5:$E$17</c:f>
              <c:numCache>
                <c:formatCode>General</c:formatCode>
                <c:ptCount val="12"/>
                <c:pt idx="0">
                  <c:v>2</c:v>
                </c:pt>
                <c:pt idx="1">
                  <c:v>3</c:v>
                </c:pt>
                <c:pt idx="3">
                  <c:v>9</c:v>
                </c:pt>
                <c:pt idx="5">
                  <c:v>6</c:v>
                </c:pt>
                <c:pt idx="6">
                  <c:v>3</c:v>
                </c:pt>
                <c:pt idx="7">
                  <c:v>9</c:v>
                </c:pt>
                <c:pt idx="8">
                  <c:v>1</c:v>
                </c:pt>
                <c:pt idx="10">
                  <c:v>1</c:v>
                </c:pt>
                <c:pt idx="1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BF-4E5F-983A-32AD1C4F24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96261824"/>
        <c:axId val="496262808"/>
      </c:barChart>
      <c:catAx>
        <c:axId val="496261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496262808"/>
        <c:crosses val="autoZero"/>
        <c:auto val="1"/>
        <c:lblAlgn val="ctr"/>
        <c:lblOffset val="100"/>
        <c:noMultiLvlLbl val="0"/>
      </c:catAx>
      <c:valAx>
        <c:axId val="496262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496261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(válaszokkísérletek.xlsx]courses!Kimutatás60</c:name>
    <c:fmtId val="3"/>
  </c:pivotSource>
  <c:chart>
    <c:autoTitleDeleted val="1"/>
    <c:pivotFmts>
      <c:pivotFmt>
        <c:idx val="0"/>
      </c:pivotFmt>
      <c:pivotFmt>
        <c:idx val="1"/>
      </c:pivotFmt>
      <c:pivotFmt>
        <c:idx val="2"/>
      </c:pivotFmt>
      <c:pivotFmt>
        <c:idx val="3"/>
      </c:pivotFmt>
      <c:pivotFmt>
        <c:idx val="4"/>
      </c:pivotFmt>
      <c:pivotFmt>
        <c:idx val="5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  <c:marker>
          <c:symbol val="circle"/>
          <c:size val="6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in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in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8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9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0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1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in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3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4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  <c:pivotFmt>
        <c:idx val="15"/>
        <c:spPr>
          <a:solidFill>
            <a:schemeClr val="accent1"/>
          </a:solidFill>
          <a:ln>
            <a:noFill/>
          </a:ln>
          <a:effectLst/>
          <a:scene3d>
            <a:camera prst="orthographicFront"/>
            <a:lightRig rig="brightRoom" dir="t"/>
          </a:scene3d>
          <a:sp3d prstMaterial="flat">
            <a:bevelT w="50800" h="101600" prst="angle"/>
            <a:contourClr>
              <a:srgbClr val="000000"/>
            </a:contourClr>
          </a:sp3d>
        </c:spPr>
      </c:pivotFmt>
    </c:pivotFmts>
    <c:plotArea>
      <c:layout>
        <c:manualLayout>
          <c:layoutTarget val="inner"/>
          <c:xMode val="edge"/>
          <c:yMode val="edge"/>
          <c:x val="2.5990697798223172E-2"/>
          <c:y val="6.3324148838675001E-2"/>
          <c:w val="0.33784364597457828"/>
          <c:h val="0.86068687255491505"/>
        </c:manualLayout>
      </c:layout>
      <c:pieChart>
        <c:varyColors val="1"/>
        <c:ser>
          <c:idx val="0"/>
          <c:order val="0"/>
          <c:tx>
            <c:strRef>
              <c:f>courses!$B$1</c:f>
              <c:strCache>
                <c:ptCount val="1"/>
                <c:pt idx="0">
                  <c:v>Összeg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DE2-4EE4-96B3-F0DF33ED038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DE2-4EE4-96B3-F0DF33ED038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DE2-4EE4-96B3-F0DF33ED038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5DE2-4EE4-96B3-F0DF33ED038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courses!$A$2:$A$6</c:f>
              <c:strCache>
                <c:ptCount val="4"/>
                <c:pt idx="0">
                  <c:v>I don’t have possibility</c:v>
                </c:pt>
                <c:pt idx="1">
                  <c:v>I don't have time</c:v>
                </c:pt>
                <c:pt idx="2">
                  <c:v>I’m not interested</c:v>
                </c:pt>
                <c:pt idx="3">
                  <c:v>participate in 3rd age University</c:v>
                </c:pt>
              </c:strCache>
            </c:strRef>
          </c:cat>
          <c:val>
            <c:numRef>
              <c:f>courses!$B$2:$B$6</c:f>
              <c:numCache>
                <c:formatCode>General</c:formatCode>
                <c:ptCount val="4"/>
                <c:pt idx="0">
                  <c:v>71</c:v>
                </c:pt>
                <c:pt idx="1">
                  <c:v>66</c:v>
                </c:pt>
                <c:pt idx="2">
                  <c:v>239</c:v>
                </c:pt>
                <c:pt idx="3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DE2-4EE4-96B3-F0DF33ED0387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1041522485931609"/>
          <c:y val="6.4699828576044324E-2"/>
          <c:w val="0.50755833252435545"/>
          <c:h val="0.870600342847911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(válaszokkísérletek.xlsx]16kérdés!Kimutatás17</c:name>
    <c:fmtId val="3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mobile</a:t>
            </a:r>
            <a:r>
              <a:rPr lang="hu-HU"/>
              <a:t> phone / smart phone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'16kérdés'!$B$3:$B$4</c:f>
              <c:strCache>
                <c:ptCount val="1"/>
                <c:pt idx="0">
                  <c:v>never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'16kérdés'!$A$5:$A$17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'16kérdés'!$B$5:$B$17</c:f>
              <c:numCache>
                <c:formatCode>General</c:formatCode>
                <c:ptCount val="12"/>
                <c:pt idx="0">
                  <c:v>15</c:v>
                </c:pt>
                <c:pt idx="2">
                  <c:v>38</c:v>
                </c:pt>
                <c:pt idx="3">
                  <c:v>36</c:v>
                </c:pt>
                <c:pt idx="5">
                  <c:v>7</c:v>
                </c:pt>
                <c:pt idx="6">
                  <c:v>15</c:v>
                </c:pt>
                <c:pt idx="7">
                  <c:v>22</c:v>
                </c:pt>
                <c:pt idx="8">
                  <c:v>22</c:v>
                </c:pt>
                <c:pt idx="9">
                  <c:v>36</c:v>
                </c:pt>
                <c:pt idx="10">
                  <c:v>3</c:v>
                </c:pt>
                <c:pt idx="1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93-470F-80FC-2984DB92BBB8}"/>
            </c:ext>
          </c:extLst>
        </c:ser>
        <c:ser>
          <c:idx val="1"/>
          <c:order val="1"/>
          <c:tx>
            <c:strRef>
              <c:f>'16kérdés'!$C$3:$C$4</c:f>
              <c:strCache>
                <c:ptCount val="1"/>
                <c:pt idx="0">
                  <c:v>rarely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'16kérdés'!$A$5:$A$17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'16kérdés'!$C$5:$C$17</c:f>
              <c:numCache>
                <c:formatCode>General</c:formatCode>
                <c:ptCount val="12"/>
                <c:pt idx="0">
                  <c:v>5</c:v>
                </c:pt>
                <c:pt idx="2">
                  <c:v>1</c:v>
                </c:pt>
                <c:pt idx="5">
                  <c:v>1</c:v>
                </c:pt>
                <c:pt idx="7">
                  <c:v>5</c:v>
                </c:pt>
                <c:pt idx="8">
                  <c:v>4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93-470F-80FC-2984DB92BBB8}"/>
            </c:ext>
          </c:extLst>
        </c:ser>
        <c:ser>
          <c:idx val="2"/>
          <c:order val="2"/>
          <c:tx>
            <c:strRef>
              <c:f>'16kérdés'!$D$3:$D$4</c:f>
              <c:strCache>
                <c:ptCount val="1"/>
                <c:pt idx="0">
                  <c:v>often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'16kérdés'!$A$5:$A$17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'16kérdés'!$D$5:$D$17</c:f>
              <c:numCache>
                <c:formatCode>General</c:formatCode>
                <c:ptCount val="12"/>
                <c:pt idx="0">
                  <c:v>18</c:v>
                </c:pt>
                <c:pt idx="2">
                  <c:v>4</c:v>
                </c:pt>
                <c:pt idx="3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4</c:v>
                </c:pt>
                <c:pt idx="8">
                  <c:v>9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D93-470F-80FC-2984DB92BBB8}"/>
            </c:ext>
          </c:extLst>
        </c:ser>
        <c:ser>
          <c:idx val="3"/>
          <c:order val="3"/>
          <c:tx>
            <c:strRef>
              <c:f>'16kérdés'!$E$3:$E$4</c:f>
              <c:strCache>
                <c:ptCount val="1"/>
                <c:pt idx="0">
                  <c:v>daily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'16kérdés'!$A$5:$A$17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'16kérdés'!$E$5:$E$17</c:f>
              <c:numCache>
                <c:formatCode>General</c:formatCode>
                <c:ptCount val="12"/>
                <c:pt idx="0">
                  <c:v>12</c:v>
                </c:pt>
                <c:pt idx="1">
                  <c:v>3</c:v>
                </c:pt>
                <c:pt idx="2">
                  <c:v>10</c:v>
                </c:pt>
                <c:pt idx="3">
                  <c:v>14</c:v>
                </c:pt>
                <c:pt idx="4">
                  <c:v>1</c:v>
                </c:pt>
                <c:pt idx="5">
                  <c:v>24</c:v>
                </c:pt>
                <c:pt idx="6">
                  <c:v>15</c:v>
                </c:pt>
                <c:pt idx="7">
                  <c:v>20</c:v>
                </c:pt>
                <c:pt idx="8">
                  <c:v>14</c:v>
                </c:pt>
                <c:pt idx="9">
                  <c:v>14</c:v>
                </c:pt>
                <c:pt idx="10">
                  <c:v>6</c:v>
                </c:pt>
                <c:pt idx="1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D93-470F-80FC-2984DB92BB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02080712"/>
        <c:axId val="702082024"/>
      </c:barChart>
      <c:catAx>
        <c:axId val="702080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702082024"/>
        <c:crosses val="autoZero"/>
        <c:auto val="1"/>
        <c:lblAlgn val="ctr"/>
        <c:lblOffset val="100"/>
        <c:noMultiLvlLbl val="0"/>
      </c:catAx>
      <c:valAx>
        <c:axId val="702082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70208071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(válaszokkísérletek.xlsx]16kérdés!Kimutatás19</c:name>
    <c:fmtId val="3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aseline="0" dirty="0"/>
              <a:t>computer</a:t>
            </a:r>
            <a:endParaRPr lang="hu-H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'16kérdés'!$B$20:$B$21</c:f>
              <c:strCache>
                <c:ptCount val="1"/>
                <c:pt idx="0">
                  <c:v>never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'16kérdés'!$A$22:$A$34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'16kérdés'!$B$22:$B$34</c:f>
              <c:numCache>
                <c:formatCode>General</c:formatCode>
                <c:ptCount val="12"/>
                <c:pt idx="0">
                  <c:v>22</c:v>
                </c:pt>
                <c:pt idx="2">
                  <c:v>45</c:v>
                </c:pt>
                <c:pt idx="3">
                  <c:v>20</c:v>
                </c:pt>
                <c:pt idx="5">
                  <c:v>8</c:v>
                </c:pt>
                <c:pt idx="6">
                  <c:v>15</c:v>
                </c:pt>
                <c:pt idx="7">
                  <c:v>1</c:v>
                </c:pt>
                <c:pt idx="8">
                  <c:v>34</c:v>
                </c:pt>
                <c:pt idx="9">
                  <c:v>36</c:v>
                </c:pt>
                <c:pt idx="10">
                  <c:v>5</c:v>
                </c:pt>
                <c:pt idx="11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AE-4750-9E46-150730FEB8A8}"/>
            </c:ext>
          </c:extLst>
        </c:ser>
        <c:ser>
          <c:idx val="1"/>
          <c:order val="1"/>
          <c:tx>
            <c:strRef>
              <c:f>'16kérdés'!$C$20:$C$21</c:f>
              <c:strCache>
                <c:ptCount val="1"/>
                <c:pt idx="0">
                  <c:v>rarely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'16kérdés'!$A$22:$A$34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'16kérdés'!$C$22:$C$34</c:f>
              <c:numCache>
                <c:formatCode>General</c:formatCode>
                <c:ptCount val="12"/>
                <c:pt idx="0">
                  <c:v>17</c:v>
                </c:pt>
                <c:pt idx="2">
                  <c:v>1</c:v>
                </c:pt>
                <c:pt idx="3">
                  <c:v>5</c:v>
                </c:pt>
                <c:pt idx="5">
                  <c:v>6</c:v>
                </c:pt>
                <c:pt idx="6">
                  <c:v>5</c:v>
                </c:pt>
                <c:pt idx="7">
                  <c:v>12</c:v>
                </c:pt>
                <c:pt idx="8">
                  <c:v>7</c:v>
                </c:pt>
                <c:pt idx="9">
                  <c:v>6</c:v>
                </c:pt>
                <c:pt idx="10">
                  <c:v>2</c:v>
                </c:pt>
                <c:pt idx="1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AE-4750-9E46-150730FEB8A8}"/>
            </c:ext>
          </c:extLst>
        </c:ser>
        <c:ser>
          <c:idx val="2"/>
          <c:order val="2"/>
          <c:tx>
            <c:strRef>
              <c:f>'16kérdés'!$D$20:$D$21</c:f>
              <c:strCache>
                <c:ptCount val="1"/>
                <c:pt idx="0">
                  <c:v>often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'16kérdés'!$A$22:$A$34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'16kérdés'!$D$22:$D$34</c:f>
              <c:numCache>
                <c:formatCode>General</c:formatCode>
                <c:ptCount val="12"/>
                <c:pt idx="0">
                  <c:v>6</c:v>
                </c:pt>
                <c:pt idx="2">
                  <c:v>5</c:v>
                </c:pt>
                <c:pt idx="3">
                  <c:v>21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7</c:v>
                </c:pt>
                <c:pt idx="8">
                  <c:v>4</c:v>
                </c:pt>
                <c:pt idx="9">
                  <c:v>8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7AE-4750-9E46-150730FEB8A8}"/>
            </c:ext>
          </c:extLst>
        </c:ser>
        <c:ser>
          <c:idx val="3"/>
          <c:order val="3"/>
          <c:tx>
            <c:strRef>
              <c:f>'16kérdés'!$E$20:$E$21</c:f>
              <c:strCache>
                <c:ptCount val="1"/>
                <c:pt idx="0">
                  <c:v>daily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'16kérdés'!$A$22:$A$34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'16kérdés'!$E$22:$E$34</c:f>
              <c:numCache>
                <c:formatCode>General</c:formatCode>
                <c:ptCount val="12"/>
                <c:pt idx="0">
                  <c:v>5</c:v>
                </c:pt>
                <c:pt idx="1">
                  <c:v>3</c:v>
                </c:pt>
                <c:pt idx="2">
                  <c:v>2</c:v>
                </c:pt>
                <c:pt idx="3">
                  <c:v>7</c:v>
                </c:pt>
                <c:pt idx="5">
                  <c:v>19</c:v>
                </c:pt>
                <c:pt idx="6">
                  <c:v>9</c:v>
                </c:pt>
                <c:pt idx="7">
                  <c:v>31</c:v>
                </c:pt>
                <c:pt idx="8">
                  <c:v>4</c:v>
                </c:pt>
                <c:pt idx="9">
                  <c:v>1</c:v>
                </c:pt>
                <c:pt idx="10">
                  <c:v>3</c:v>
                </c:pt>
                <c:pt idx="1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7AE-4750-9E46-150730FEB8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89507144"/>
        <c:axId val="689512064"/>
      </c:barChart>
      <c:catAx>
        <c:axId val="689507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689512064"/>
        <c:crosses val="autoZero"/>
        <c:auto val="1"/>
        <c:lblAlgn val="ctr"/>
        <c:lblOffset val="100"/>
        <c:noMultiLvlLbl val="0"/>
      </c:catAx>
      <c:valAx>
        <c:axId val="689512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689507144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(válaszokkísérletek.xlsx]16kérdés!Kimutatás20</c:name>
    <c:fmtId val="3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hu-HU"/>
              <a:t>tablet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'16kérdés'!$B$37:$B$38</c:f>
              <c:strCache>
                <c:ptCount val="1"/>
                <c:pt idx="0">
                  <c:v>never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'16kérdés'!$A$39:$A$51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'16kérdés'!$B$39:$B$51</c:f>
              <c:numCache>
                <c:formatCode>General</c:formatCode>
                <c:ptCount val="12"/>
                <c:pt idx="0">
                  <c:v>37</c:v>
                </c:pt>
                <c:pt idx="1">
                  <c:v>2</c:v>
                </c:pt>
                <c:pt idx="2">
                  <c:v>51</c:v>
                </c:pt>
                <c:pt idx="3">
                  <c:v>49</c:v>
                </c:pt>
                <c:pt idx="5">
                  <c:v>18</c:v>
                </c:pt>
                <c:pt idx="6">
                  <c:v>31</c:v>
                </c:pt>
                <c:pt idx="7">
                  <c:v>24</c:v>
                </c:pt>
                <c:pt idx="8">
                  <c:v>44</c:v>
                </c:pt>
                <c:pt idx="9">
                  <c:v>41</c:v>
                </c:pt>
                <c:pt idx="10">
                  <c:v>11</c:v>
                </c:pt>
                <c:pt idx="11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A3-4AC8-AD08-371737622CC9}"/>
            </c:ext>
          </c:extLst>
        </c:ser>
        <c:ser>
          <c:idx val="1"/>
          <c:order val="1"/>
          <c:tx>
            <c:strRef>
              <c:f>'16kérdés'!$C$37:$C$38</c:f>
              <c:strCache>
                <c:ptCount val="1"/>
                <c:pt idx="0">
                  <c:v>rarely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'16kérdés'!$A$39:$A$51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'16kérdés'!$C$39:$C$51</c:f>
              <c:numCache>
                <c:formatCode>General</c:formatCode>
                <c:ptCount val="12"/>
                <c:pt idx="0">
                  <c:v>9</c:v>
                </c:pt>
                <c:pt idx="2">
                  <c:v>1</c:v>
                </c:pt>
                <c:pt idx="3">
                  <c:v>2</c:v>
                </c:pt>
                <c:pt idx="5">
                  <c:v>4</c:v>
                </c:pt>
                <c:pt idx="7">
                  <c:v>4</c:v>
                </c:pt>
                <c:pt idx="8">
                  <c:v>5</c:v>
                </c:pt>
                <c:pt idx="9">
                  <c:v>8</c:v>
                </c:pt>
                <c:pt idx="1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A3-4AC8-AD08-371737622CC9}"/>
            </c:ext>
          </c:extLst>
        </c:ser>
        <c:ser>
          <c:idx val="2"/>
          <c:order val="2"/>
          <c:tx>
            <c:strRef>
              <c:f>'16kérdés'!$D$37:$D$38</c:f>
              <c:strCache>
                <c:ptCount val="1"/>
                <c:pt idx="0">
                  <c:v>often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'16kérdés'!$A$39:$A$51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'16kérdés'!$D$39:$D$51</c:f>
              <c:numCache>
                <c:formatCode>General</c:formatCode>
                <c:ptCount val="12"/>
                <c:pt idx="0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4</c:v>
                </c:pt>
                <c:pt idx="6">
                  <c:v>1</c:v>
                </c:pt>
                <c:pt idx="7">
                  <c:v>8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A3-4AC8-AD08-371737622CC9}"/>
            </c:ext>
          </c:extLst>
        </c:ser>
        <c:ser>
          <c:idx val="3"/>
          <c:order val="3"/>
          <c:tx>
            <c:strRef>
              <c:f>'16kérdés'!$E$37:$E$38</c:f>
              <c:strCache>
                <c:ptCount val="1"/>
                <c:pt idx="0">
                  <c:v>daily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'16kérdés'!$A$39:$A$51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'16kérdés'!$E$39:$E$51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5">
                  <c:v>8</c:v>
                </c:pt>
                <c:pt idx="7">
                  <c:v>15</c:v>
                </c:pt>
                <c:pt idx="10">
                  <c:v>1</c:v>
                </c:pt>
                <c:pt idx="1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CA3-4AC8-AD08-371737622C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91715480"/>
        <c:axId val="691717120"/>
      </c:barChart>
      <c:catAx>
        <c:axId val="691715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691717120"/>
        <c:crosses val="autoZero"/>
        <c:auto val="1"/>
        <c:lblAlgn val="ctr"/>
        <c:lblOffset val="100"/>
        <c:noMultiLvlLbl val="0"/>
      </c:catAx>
      <c:valAx>
        <c:axId val="69171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691715480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(válaszokkísérletek.xlsx]16kérdés!Kimutatás21</c:name>
    <c:fmtId val="3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hu-HU"/>
              <a:t>smart home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'16kérdés'!$B$57:$B$58</c:f>
              <c:strCache>
                <c:ptCount val="1"/>
                <c:pt idx="0">
                  <c:v>never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'16kérdés'!$A$59:$A$71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'16kérdés'!$B$59:$B$71</c:f>
              <c:numCache>
                <c:formatCode>General</c:formatCode>
                <c:ptCount val="12"/>
                <c:pt idx="0">
                  <c:v>46</c:v>
                </c:pt>
                <c:pt idx="1">
                  <c:v>2</c:v>
                </c:pt>
                <c:pt idx="2">
                  <c:v>53</c:v>
                </c:pt>
                <c:pt idx="3">
                  <c:v>50</c:v>
                </c:pt>
                <c:pt idx="4">
                  <c:v>1</c:v>
                </c:pt>
                <c:pt idx="5">
                  <c:v>34</c:v>
                </c:pt>
                <c:pt idx="6">
                  <c:v>32</c:v>
                </c:pt>
                <c:pt idx="7">
                  <c:v>46</c:v>
                </c:pt>
                <c:pt idx="8">
                  <c:v>45</c:v>
                </c:pt>
                <c:pt idx="9">
                  <c:v>51</c:v>
                </c:pt>
                <c:pt idx="10">
                  <c:v>12</c:v>
                </c:pt>
                <c:pt idx="11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52-4256-B221-2EB4E8D34F60}"/>
            </c:ext>
          </c:extLst>
        </c:ser>
        <c:ser>
          <c:idx val="1"/>
          <c:order val="1"/>
          <c:tx>
            <c:strRef>
              <c:f>'16kérdés'!$C$57:$C$58</c:f>
              <c:strCache>
                <c:ptCount val="1"/>
                <c:pt idx="0">
                  <c:v>rarely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'16kérdés'!$A$59:$A$71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'16kérdés'!$C$59:$C$71</c:f>
              <c:numCache>
                <c:formatCode>General</c:formatCode>
                <c:ptCount val="12"/>
                <c:pt idx="0">
                  <c:v>3</c:v>
                </c:pt>
                <c:pt idx="7">
                  <c:v>1</c:v>
                </c:pt>
                <c:pt idx="8">
                  <c:v>3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52-4256-B221-2EB4E8D34F60}"/>
            </c:ext>
          </c:extLst>
        </c:ser>
        <c:ser>
          <c:idx val="2"/>
          <c:order val="2"/>
          <c:tx>
            <c:strRef>
              <c:f>'16kérdés'!$D$57:$D$58</c:f>
              <c:strCache>
                <c:ptCount val="1"/>
                <c:pt idx="0">
                  <c:v>often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'16kérdés'!$A$59:$A$71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'16kérdés'!$D$59:$D$71</c:f>
              <c:numCache>
                <c:formatCode>General</c:formatCode>
                <c:ptCount val="12"/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52-4256-B221-2EB4E8D34F60}"/>
            </c:ext>
          </c:extLst>
        </c:ser>
        <c:ser>
          <c:idx val="3"/>
          <c:order val="3"/>
          <c:tx>
            <c:strRef>
              <c:f>'16kérdés'!$E$57:$E$58</c:f>
              <c:strCache>
                <c:ptCount val="1"/>
                <c:pt idx="0">
                  <c:v>daily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'16kérdés'!$A$59:$A$71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'16kérdés'!$E$59:$E$71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3">
                  <c:v>2</c:v>
                </c:pt>
                <c:pt idx="7">
                  <c:v>4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B52-4256-B221-2EB4E8D34F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24678672"/>
        <c:axId val="624680312"/>
      </c:barChart>
      <c:catAx>
        <c:axId val="624678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624680312"/>
        <c:crosses val="autoZero"/>
        <c:auto val="1"/>
        <c:lblAlgn val="ctr"/>
        <c:lblOffset val="100"/>
        <c:noMultiLvlLbl val="0"/>
      </c:catAx>
      <c:valAx>
        <c:axId val="624680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62467867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(válaszokkísérletek.xlsx]17kérdés!Kimutatás1</c:name>
    <c:fmtId val="3"/>
  </c:pivotSource>
  <c:chart>
    <c:autoTitleDeleted val="1"/>
    <c:pivotFmts>
      <c:pivotFmt>
        <c:idx val="0"/>
      </c:pivotFmt>
      <c:pivotFmt>
        <c:idx val="1"/>
      </c:pivotFmt>
      <c:pivotFmt>
        <c:idx val="2"/>
      </c:pivotFmt>
      <c:pivotFmt>
        <c:idx val="3"/>
      </c:pivotFmt>
      <c:pivotFmt>
        <c:idx val="4"/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diamond"/>
          <c:size val="6"/>
          <c:spPr>
            <a:solidFill>
              <a:schemeClr val="accent1"/>
            </a:solidFill>
            <a:ln w="9525">
              <a:solidFill>
                <a:schemeClr val="accent1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square"/>
          <c:size val="6"/>
          <c:spPr>
            <a:solidFill>
              <a:schemeClr val="accent2"/>
            </a:solidFill>
            <a:ln w="9525">
              <a:solidFill>
                <a:schemeClr val="accent2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triangle"/>
          <c:size val="6"/>
          <c:spPr>
            <a:solidFill>
              <a:schemeClr val="accent3"/>
            </a:solidFill>
            <a:ln w="9525">
              <a:solidFill>
                <a:schemeClr val="accent3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x"/>
          <c:size val="6"/>
          <c:spPr>
            <a:noFill/>
            <a:ln w="9525">
              <a:solidFill>
                <a:schemeClr val="accent4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star"/>
          <c:size val="6"/>
          <c:spPr>
            <a:noFill/>
            <a:ln w="9525">
              <a:solidFill>
                <a:schemeClr val="accent5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'17kérdés'!$B$3</c:f>
              <c:strCache>
                <c:ptCount val="1"/>
                <c:pt idx="0">
                  <c:v>/ personal contact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'17kérdés'!$A$4:$A$16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'17kérdés'!$B$4:$B$16</c:f>
              <c:numCache>
                <c:formatCode>General</c:formatCode>
                <c:ptCount val="12"/>
                <c:pt idx="0">
                  <c:v>34</c:v>
                </c:pt>
                <c:pt idx="1">
                  <c:v>2</c:v>
                </c:pt>
                <c:pt idx="2">
                  <c:v>51</c:v>
                </c:pt>
                <c:pt idx="3">
                  <c:v>24</c:v>
                </c:pt>
                <c:pt idx="4">
                  <c:v>1</c:v>
                </c:pt>
                <c:pt idx="5">
                  <c:v>32</c:v>
                </c:pt>
                <c:pt idx="6">
                  <c:v>18</c:v>
                </c:pt>
                <c:pt idx="7">
                  <c:v>42</c:v>
                </c:pt>
                <c:pt idx="8">
                  <c:v>41</c:v>
                </c:pt>
                <c:pt idx="9">
                  <c:v>34</c:v>
                </c:pt>
                <c:pt idx="10">
                  <c:v>9</c:v>
                </c:pt>
                <c:pt idx="11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91-416F-9278-74AA762C5331}"/>
            </c:ext>
          </c:extLst>
        </c:ser>
        <c:ser>
          <c:idx val="1"/>
          <c:order val="1"/>
          <c:tx>
            <c:strRef>
              <c:f>'17kérdés'!$C$3</c:f>
              <c:strCache>
                <c:ptCount val="1"/>
                <c:pt idx="0">
                  <c:v>/ with e-mail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'17kérdés'!$A$4:$A$16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'17kérdés'!$C$4:$C$16</c:f>
              <c:numCache>
                <c:formatCode>General</c:formatCode>
                <c:ptCount val="12"/>
                <c:pt idx="0">
                  <c:v>12</c:v>
                </c:pt>
                <c:pt idx="1">
                  <c:v>2</c:v>
                </c:pt>
                <c:pt idx="2">
                  <c:v>2</c:v>
                </c:pt>
                <c:pt idx="3">
                  <c:v>26</c:v>
                </c:pt>
                <c:pt idx="4">
                  <c:v>1</c:v>
                </c:pt>
                <c:pt idx="5">
                  <c:v>21</c:v>
                </c:pt>
                <c:pt idx="6">
                  <c:v>4</c:v>
                </c:pt>
                <c:pt idx="7">
                  <c:v>40</c:v>
                </c:pt>
                <c:pt idx="8">
                  <c:v>4</c:v>
                </c:pt>
                <c:pt idx="9">
                  <c:v>3</c:v>
                </c:pt>
                <c:pt idx="10">
                  <c:v>3</c:v>
                </c:pt>
                <c:pt idx="1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91-416F-9278-74AA762C5331}"/>
            </c:ext>
          </c:extLst>
        </c:ser>
        <c:ser>
          <c:idx val="2"/>
          <c:order val="2"/>
          <c:tx>
            <c:strRef>
              <c:f>'17kérdés'!$D$3</c:f>
              <c:strCache>
                <c:ptCount val="1"/>
                <c:pt idx="0">
                  <c:v> / with mobile phone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'17kérdés'!$A$4:$A$16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'17kérdés'!$D$4:$D$16</c:f>
              <c:numCache>
                <c:formatCode>General</c:formatCode>
                <c:ptCount val="12"/>
                <c:pt idx="0">
                  <c:v>33</c:v>
                </c:pt>
                <c:pt idx="1">
                  <c:v>1</c:v>
                </c:pt>
                <c:pt idx="2">
                  <c:v>21</c:v>
                </c:pt>
                <c:pt idx="3">
                  <c:v>37</c:v>
                </c:pt>
                <c:pt idx="4">
                  <c:v>1</c:v>
                </c:pt>
                <c:pt idx="5">
                  <c:v>30</c:v>
                </c:pt>
                <c:pt idx="6">
                  <c:v>25</c:v>
                </c:pt>
                <c:pt idx="7">
                  <c:v>40</c:v>
                </c:pt>
                <c:pt idx="8">
                  <c:v>27</c:v>
                </c:pt>
                <c:pt idx="9">
                  <c:v>45</c:v>
                </c:pt>
                <c:pt idx="10">
                  <c:v>3</c:v>
                </c:pt>
                <c:pt idx="11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91-416F-9278-74AA762C5331}"/>
            </c:ext>
          </c:extLst>
        </c:ser>
        <c:ser>
          <c:idx val="3"/>
          <c:order val="3"/>
          <c:tx>
            <c:strRef>
              <c:f>'17kérdés'!$E$3</c:f>
              <c:strCache>
                <c:ptCount val="1"/>
                <c:pt idx="0">
                  <c:v>/ with smart phone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'17kérdés'!$A$4:$A$16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'17kérdés'!$E$4:$E$16</c:f>
              <c:numCache>
                <c:formatCode>General</c:formatCode>
                <c:ptCount val="12"/>
                <c:pt idx="0">
                  <c:v>17</c:v>
                </c:pt>
                <c:pt idx="1">
                  <c:v>3</c:v>
                </c:pt>
                <c:pt idx="2">
                  <c:v>9</c:v>
                </c:pt>
                <c:pt idx="3">
                  <c:v>16</c:v>
                </c:pt>
                <c:pt idx="4">
                  <c:v>1</c:v>
                </c:pt>
                <c:pt idx="5">
                  <c:v>25</c:v>
                </c:pt>
                <c:pt idx="6">
                  <c:v>7</c:v>
                </c:pt>
                <c:pt idx="7">
                  <c:v>25</c:v>
                </c:pt>
                <c:pt idx="8">
                  <c:v>23</c:v>
                </c:pt>
                <c:pt idx="9">
                  <c:v>13</c:v>
                </c:pt>
                <c:pt idx="10">
                  <c:v>9</c:v>
                </c:pt>
                <c:pt idx="1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B91-416F-9278-74AA762C5331}"/>
            </c:ext>
          </c:extLst>
        </c:ser>
        <c:ser>
          <c:idx val="4"/>
          <c:order val="4"/>
          <c:tx>
            <c:strRef>
              <c:f>'17kérdés'!$F$3</c:f>
              <c:strCache>
                <c:ptCount val="1"/>
                <c:pt idx="0">
                  <c:v> / with video call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'17kérdés'!$A$4:$A$16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'17kérdés'!$F$4:$F$16</c:f>
              <c:numCache>
                <c:formatCode>General</c:formatCode>
                <c:ptCount val="12"/>
                <c:pt idx="0">
                  <c:v>9</c:v>
                </c:pt>
                <c:pt idx="1">
                  <c:v>3</c:v>
                </c:pt>
                <c:pt idx="2">
                  <c:v>6</c:v>
                </c:pt>
                <c:pt idx="3">
                  <c:v>10</c:v>
                </c:pt>
                <c:pt idx="4">
                  <c:v>1</c:v>
                </c:pt>
                <c:pt idx="5">
                  <c:v>12</c:v>
                </c:pt>
                <c:pt idx="6">
                  <c:v>7</c:v>
                </c:pt>
                <c:pt idx="7">
                  <c:v>30</c:v>
                </c:pt>
                <c:pt idx="8">
                  <c:v>16</c:v>
                </c:pt>
                <c:pt idx="9">
                  <c:v>8</c:v>
                </c:pt>
                <c:pt idx="10">
                  <c:v>4</c:v>
                </c:pt>
                <c:pt idx="11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B91-416F-9278-74AA762C533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447262152"/>
        <c:axId val="447268056"/>
      </c:barChart>
      <c:catAx>
        <c:axId val="447262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cap="none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447268056"/>
        <c:crosses val="autoZero"/>
        <c:auto val="1"/>
        <c:lblAlgn val="ctr"/>
        <c:lblOffset val="100"/>
        <c:noMultiLvlLbl val="0"/>
      </c:catAx>
      <c:valAx>
        <c:axId val="44726805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447262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3969382044156249"/>
          <c:y val="6.7673847899613268E-2"/>
          <c:w val="0.16030617955843754"/>
          <c:h val="0.834045420242593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(válaszokkísérletek.xlsx]17kérdés!Kimutatás2</c:name>
    <c:fmtId val="3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'17kérdés'!$B$19</c:f>
              <c:strCache>
                <c:ptCount val="1"/>
                <c:pt idx="0">
                  <c:v>/ with mobile phone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'17kérdés'!$A$20:$A$24</c:f>
              <c:strCache>
                <c:ptCount val="4"/>
                <c:pt idx="0">
                  <c:v>65-70</c:v>
                </c:pt>
                <c:pt idx="1">
                  <c:v>71-75</c:v>
                </c:pt>
                <c:pt idx="2">
                  <c:v>76-80</c:v>
                </c:pt>
                <c:pt idx="3">
                  <c:v>81-</c:v>
                </c:pt>
              </c:strCache>
            </c:strRef>
          </c:cat>
          <c:val>
            <c:numRef>
              <c:f>'17kérdés'!$B$20:$B$24</c:f>
              <c:numCache>
                <c:formatCode>General</c:formatCode>
                <c:ptCount val="4"/>
                <c:pt idx="0">
                  <c:v>94</c:v>
                </c:pt>
                <c:pt idx="1">
                  <c:v>92</c:v>
                </c:pt>
                <c:pt idx="2">
                  <c:v>43</c:v>
                </c:pt>
                <c:pt idx="3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36-420E-8CDC-3FAE83F526AF}"/>
            </c:ext>
          </c:extLst>
        </c:ser>
        <c:ser>
          <c:idx val="1"/>
          <c:order val="1"/>
          <c:tx>
            <c:strRef>
              <c:f>'17kérdés'!$C$19</c:f>
              <c:strCache>
                <c:ptCount val="1"/>
                <c:pt idx="0">
                  <c:v> / with smart phone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'17kérdés'!$A$20:$A$24</c:f>
              <c:strCache>
                <c:ptCount val="4"/>
                <c:pt idx="0">
                  <c:v>65-70</c:v>
                </c:pt>
                <c:pt idx="1">
                  <c:v>71-75</c:v>
                </c:pt>
                <c:pt idx="2">
                  <c:v>76-80</c:v>
                </c:pt>
                <c:pt idx="3">
                  <c:v>81-</c:v>
                </c:pt>
              </c:strCache>
            </c:strRef>
          </c:cat>
          <c:val>
            <c:numRef>
              <c:f>'17kérdés'!$C$20:$C$24</c:f>
              <c:numCache>
                <c:formatCode>General</c:formatCode>
                <c:ptCount val="4"/>
                <c:pt idx="0">
                  <c:v>78</c:v>
                </c:pt>
                <c:pt idx="1">
                  <c:v>47</c:v>
                </c:pt>
                <c:pt idx="2">
                  <c:v>19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36-420E-8CDC-3FAE83F526AF}"/>
            </c:ext>
          </c:extLst>
        </c:ser>
        <c:ser>
          <c:idx val="2"/>
          <c:order val="2"/>
          <c:tx>
            <c:strRef>
              <c:f>'17kérdés'!$D$19</c:f>
              <c:strCache>
                <c:ptCount val="1"/>
                <c:pt idx="0">
                  <c:v>/ with video call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'17kérdés'!$A$20:$A$24</c:f>
              <c:strCache>
                <c:ptCount val="4"/>
                <c:pt idx="0">
                  <c:v>65-70</c:v>
                </c:pt>
                <c:pt idx="1">
                  <c:v>71-75</c:v>
                </c:pt>
                <c:pt idx="2">
                  <c:v>76-80</c:v>
                </c:pt>
                <c:pt idx="3">
                  <c:v>81-</c:v>
                </c:pt>
              </c:strCache>
            </c:strRef>
          </c:cat>
          <c:val>
            <c:numRef>
              <c:f>'17kérdés'!$D$20:$D$24</c:f>
              <c:numCache>
                <c:formatCode>General</c:formatCode>
                <c:ptCount val="4"/>
                <c:pt idx="0">
                  <c:v>57</c:v>
                </c:pt>
                <c:pt idx="1">
                  <c:v>34</c:v>
                </c:pt>
                <c:pt idx="2">
                  <c:v>19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36-420E-8CDC-3FAE83F526AF}"/>
            </c:ext>
          </c:extLst>
        </c:ser>
        <c:ser>
          <c:idx val="3"/>
          <c:order val="3"/>
          <c:tx>
            <c:strRef>
              <c:f>'17kérdés'!$E$19</c:f>
              <c:strCache>
                <c:ptCount val="1"/>
                <c:pt idx="0">
                  <c:v>/ personal contact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'17kérdés'!$A$20:$A$24</c:f>
              <c:strCache>
                <c:ptCount val="4"/>
                <c:pt idx="0">
                  <c:v>65-70</c:v>
                </c:pt>
                <c:pt idx="1">
                  <c:v>71-75</c:v>
                </c:pt>
                <c:pt idx="2">
                  <c:v>76-80</c:v>
                </c:pt>
                <c:pt idx="3">
                  <c:v>81-</c:v>
                </c:pt>
              </c:strCache>
            </c:strRef>
          </c:cat>
          <c:val>
            <c:numRef>
              <c:f>'17kérdés'!$E$20:$E$24</c:f>
              <c:numCache>
                <c:formatCode>General</c:formatCode>
                <c:ptCount val="4"/>
                <c:pt idx="0">
                  <c:v>118</c:v>
                </c:pt>
                <c:pt idx="1">
                  <c:v>82</c:v>
                </c:pt>
                <c:pt idx="2">
                  <c:v>52</c:v>
                </c:pt>
                <c:pt idx="3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A36-420E-8CDC-3FAE83F526AF}"/>
            </c:ext>
          </c:extLst>
        </c:ser>
        <c:ser>
          <c:idx val="4"/>
          <c:order val="4"/>
          <c:tx>
            <c:strRef>
              <c:f>'17kérdés'!$F$19</c:f>
              <c:strCache>
                <c:ptCount val="1"/>
                <c:pt idx="0">
                  <c:v>/ with e-mail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'17kérdés'!$A$20:$A$24</c:f>
              <c:strCache>
                <c:ptCount val="4"/>
                <c:pt idx="0">
                  <c:v>65-70</c:v>
                </c:pt>
                <c:pt idx="1">
                  <c:v>71-75</c:v>
                </c:pt>
                <c:pt idx="2">
                  <c:v>76-80</c:v>
                </c:pt>
                <c:pt idx="3">
                  <c:v>81-</c:v>
                </c:pt>
              </c:strCache>
            </c:strRef>
          </c:cat>
          <c:val>
            <c:numRef>
              <c:f>'17kérdés'!$F$20:$F$24</c:f>
              <c:numCache>
                <c:formatCode>General</c:formatCode>
                <c:ptCount val="4"/>
                <c:pt idx="0">
                  <c:v>55</c:v>
                </c:pt>
                <c:pt idx="1">
                  <c:v>46</c:v>
                </c:pt>
                <c:pt idx="2">
                  <c:v>17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A36-420E-8CDC-3FAE83F526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64487960"/>
        <c:axId val="564477792"/>
      </c:barChart>
      <c:catAx>
        <c:axId val="564487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564477792"/>
        <c:crosses val="autoZero"/>
        <c:auto val="1"/>
        <c:lblAlgn val="ctr"/>
        <c:lblOffset val="100"/>
        <c:noMultiLvlLbl val="0"/>
      </c:catAx>
      <c:valAx>
        <c:axId val="564477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564487960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(válaszokkísérletek.xlsx]20kérdés!Kimutatás3</c:name>
    <c:fmtId val="8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'20kérdés'!$B$3:$B$4</c:f>
              <c:strCache>
                <c:ptCount val="1"/>
                <c:pt idx="0">
                  <c:v>it depends 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'20kérdés'!$A$5:$A$17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'20kérdés'!$B$5:$B$17</c:f>
              <c:numCache>
                <c:formatCode>General</c:formatCode>
                <c:ptCount val="12"/>
                <c:pt idx="0">
                  <c:v>7</c:v>
                </c:pt>
                <c:pt idx="2">
                  <c:v>4</c:v>
                </c:pt>
                <c:pt idx="3">
                  <c:v>19</c:v>
                </c:pt>
                <c:pt idx="5">
                  <c:v>9</c:v>
                </c:pt>
                <c:pt idx="6">
                  <c:v>4</c:v>
                </c:pt>
                <c:pt idx="7">
                  <c:v>1</c:v>
                </c:pt>
                <c:pt idx="8">
                  <c:v>9</c:v>
                </c:pt>
                <c:pt idx="10">
                  <c:v>2</c:v>
                </c:pt>
                <c:pt idx="1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80-463D-B415-A48F4A694D1C}"/>
            </c:ext>
          </c:extLst>
        </c:ser>
        <c:ser>
          <c:idx val="1"/>
          <c:order val="1"/>
          <c:tx>
            <c:strRef>
              <c:f>'20kérdés'!$C$3:$C$4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'20kérdés'!$A$5:$A$17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'20kérdés'!$C$5:$C$17</c:f>
              <c:numCache>
                <c:formatCode>General</c:formatCode>
                <c:ptCount val="12"/>
                <c:pt idx="0">
                  <c:v>10</c:v>
                </c:pt>
                <c:pt idx="1">
                  <c:v>2</c:v>
                </c:pt>
                <c:pt idx="2">
                  <c:v>6</c:v>
                </c:pt>
                <c:pt idx="3">
                  <c:v>9</c:v>
                </c:pt>
                <c:pt idx="4">
                  <c:v>1</c:v>
                </c:pt>
                <c:pt idx="5">
                  <c:v>13</c:v>
                </c:pt>
                <c:pt idx="6">
                  <c:v>9</c:v>
                </c:pt>
                <c:pt idx="7">
                  <c:v>31</c:v>
                </c:pt>
                <c:pt idx="8">
                  <c:v>12</c:v>
                </c:pt>
                <c:pt idx="9">
                  <c:v>9</c:v>
                </c:pt>
                <c:pt idx="10">
                  <c:v>3</c:v>
                </c:pt>
                <c:pt idx="1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80-463D-B415-A48F4A694D1C}"/>
            </c:ext>
          </c:extLst>
        </c:ser>
        <c:ser>
          <c:idx val="2"/>
          <c:order val="2"/>
          <c:tx>
            <c:strRef>
              <c:f>'20kérdés'!$D$3:$D$4</c:f>
              <c:strCache>
                <c:ptCount val="1"/>
                <c:pt idx="0">
                  <c:v>sometimes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'20kérdés'!$A$5:$A$17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'20kérdés'!$D$5:$D$17</c:f>
              <c:numCache>
                <c:formatCode>General</c:formatCode>
                <c:ptCount val="12"/>
                <c:pt idx="0">
                  <c:v>14</c:v>
                </c:pt>
                <c:pt idx="2">
                  <c:v>17</c:v>
                </c:pt>
                <c:pt idx="3">
                  <c:v>17</c:v>
                </c:pt>
                <c:pt idx="5">
                  <c:v>8</c:v>
                </c:pt>
                <c:pt idx="6">
                  <c:v>14</c:v>
                </c:pt>
                <c:pt idx="7">
                  <c:v>15</c:v>
                </c:pt>
                <c:pt idx="8">
                  <c:v>21</c:v>
                </c:pt>
                <c:pt idx="9">
                  <c:v>16</c:v>
                </c:pt>
                <c:pt idx="10">
                  <c:v>5</c:v>
                </c:pt>
                <c:pt idx="1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80-463D-B415-A48F4A694D1C}"/>
            </c:ext>
          </c:extLst>
        </c:ser>
        <c:ser>
          <c:idx val="3"/>
          <c:order val="3"/>
          <c:tx>
            <c:strRef>
              <c:f>'20kérdés'!$E$3:$E$4</c:f>
              <c:strCache>
                <c:ptCount val="1"/>
                <c:pt idx="0">
                  <c:v>often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'20kérdés'!$A$5:$A$17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'20kérdés'!$E$5:$E$17</c:f>
              <c:numCache>
                <c:formatCode>General</c:formatCode>
                <c:ptCount val="12"/>
                <c:pt idx="0">
                  <c:v>13</c:v>
                </c:pt>
                <c:pt idx="1">
                  <c:v>1</c:v>
                </c:pt>
                <c:pt idx="2">
                  <c:v>16</c:v>
                </c:pt>
                <c:pt idx="3">
                  <c:v>6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4</c:v>
                </c:pt>
                <c:pt idx="9">
                  <c:v>15</c:v>
                </c:pt>
                <c:pt idx="1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A80-463D-B415-A48F4A694D1C}"/>
            </c:ext>
          </c:extLst>
        </c:ser>
        <c:ser>
          <c:idx val="4"/>
          <c:order val="4"/>
          <c:tx>
            <c:strRef>
              <c:f>'20kérdés'!$F$3:$F$4</c:f>
              <c:strCache>
                <c:ptCount val="1"/>
                <c:pt idx="0">
                  <c:v>always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'20kérdés'!$A$5:$A$17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'20kérdés'!$F$5:$F$17</c:f>
              <c:numCache>
                <c:formatCode>General</c:formatCode>
                <c:ptCount val="12"/>
                <c:pt idx="0">
                  <c:v>6</c:v>
                </c:pt>
                <c:pt idx="2">
                  <c:v>10</c:v>
                </c:pt>
                <c:pt idx="3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3</c:v>
                </c:pt>
                <c:pt idx="9">
                  <c:v>11</c:v>
                </c:pt>
                <c:pt idx="1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A80-463D-B415-A48F4A694D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34958240"/>
        <c:axId val="534952664"/>
      </c:barChart>
      <c:catAx>
        <c:axId val="534958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534952664"/>
        <c:crosses val="autoZero"/>
        <c:auto val="1"/>
        <c:lblAlgn val="ctr"/>
        <c:lblOffset val="100"/>
        <c:noMultiLvlLbl val="0"/>
      </c:catAx>
      <c:valAx>
        <c:axId val="534952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534958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(válaszokkísérletek.xlsx]20kérdés!Kimutatás4</c:name>
    <c:fmtId val="19"/>
  </c:pivotSource>
  <c:chart>
    <c:autoTitleDeleted val="1"/>
    <c:pivotFmts>
      <c:pivotFmt>
        <c:idx val="0"/>
      </c:pivotFmt>
      <c:pivotFmt>
        <c:idx val="1"/>
      </c:pivotFmt>
      <c:pivotFmt>
        <c:idx val="2"/>
      </c:pivotFmt>
      <c:pivotFmt>
        <c:idx val="3"/>
      </c:pivotFmt>
      <c:pivotFmt>
        <c:idx val="4"/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star"/>
          <c:size val="6"/>
          <c:spPr>
            <a:noFill/>
            <a:ln w="9525">
              <a:solidFill>
                <a:schemeClr val="accent5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diamond"/>
          <c:size val="6"/>
          <c:spPr>
            <a:solidFill>
              <a:schemeClr val="accent1"/>
            </a:solidFill>
            <a:ln w="9525">
              <a:solidFill>
                <a:schemeClr val="accent1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square"/>
          <c:size val="6"/>
          <c:spPr>
            <a:solidFill>
              <a:schemeClr val="accent2"/>
            </a:solidFill>
            <a:ln w="9525">
              <a:solidFill>
                <a:schemeClr val="accent2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x"/>
          <c:size val="6"/>
          <c:spPr>
            <a:noFill/>
            <a:ln w="9525">
              <a:solidFill>
                <a:schemeClr val="accent4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triangle"/>
          <c:size val="6"/>
          <c:spPr>
            <a:solidFill>
              <a:schemeClr val="accent3"/>
            </a:solidFill>
            <a:ln w="9525">
              <a:solidFill>
                <a:schemeClr val="accent3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8.940963658218172E-2"/>
          <c:y val="0.13065026871146862"/>
          <c:w val="0.69715215558384158"/>
          <c:h val="0.47747992643984943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'20kérdés'!$B$20:$B$21</c:f>
              <c:strCache>
                <c:ptCount val="1"/>
                <c:pt idx="0">
                  <c:v>it depends 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'20kérdés'!$A$22:$A$24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'20kérdés'!$B$22:$B$24</c:f>
              <c:numCache>
                <c:formatCode>General</c:formatCode>
                <c:ptCount val="2"/>
                <c:pt idx="0">
                  <c:v>39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CC-4D9F-8051-8FB5C7582EAB}"/>
            </c:ext>
          </c:extLst>
        </c:ser>
        <c:ser>
          <c:idx val="1"/>
          <c:order val="1"/>
          <c:tx>
            <c:strRef>
              <c:f>'20kérdés'!$C$20:$C$21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'20kérdés'!$A$22:$A$24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'20kérdés'!$C$22:$C$24</c:f>
              <c:numCache>
                <c:formatCode>General</c:formatCode>
                <c:ptCount val="2"/>
                <c:pt idx="0">
                  <c:v>61</c:v>
                </c:pt>
                <c:pt idx="1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CC-4D9F-8051-8FB5C7582EAB}"/>
            </c:ext>
          </c:extLst>
        </c:ser>
        <c:ser>
          <c:idx val="2"/>
          <c:order val="2"/>
          <c:tx>
            <c:strRef>
              <c:f>'20kérdés'!$D$20:$D$21</c:f>
              <c:strCache>
                <c:ptCount val="1"/>
                <c:pt idx="0">
                  <c:v>sometimes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'20kérdés'!$A$22:$A$24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'20kérdés'!$D$22:$D$24</c:f>
              <c:numCache>
                <c:formatCode>General</c:formatCode>
                <c:ptCount val="2"/>
                <c:pt idx="0">
                  <c:v>81</c:v>
                </c:pt>
                <c:pt idx="1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CC-4D9F-8051-8FB5C7582EAB}"/>
            </c:ext>
          </c:extLst>
        </c:ser>
        <c:ser>
          <c:idx val="3"/>
          <c:order val="3"/>
          <c:tx>
            <c:strRef>
              <c:f>'20kérdés'!$E$20:$E$21</c:f>
              <c:strCache>
                <c:ptCount val="1"/>
                <c:pt idx="0">
                  <c:v>often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'20kérdés'!$A$22:$A$24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'20kérdés'!$E$22:$E$24</c:f>
              <c:numCache>
                <c:formatCode>General</c:formatCode>
                <c:ptCount val="2"/>
                <c:pt idx="0">
                  <c:v>36</c:v>
                </c:pt>
                <c:pt idx="1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6CC-4D9F-8051-8FB5C7582EAB}"/>
            </c:ext>
          </c:extLst>
        </c:ser>
        <c:ser>
          <c:idx val="4"/>
          <c:order val="4"/>
          <c:tx>
            <c:strRef>
              <c:f>'20kérdés'!$F$20:$F$21</c:f>
              <c:strCache>
                <c:ptCount val="1"/>
                <c:pt idx="0">
                  <c:v>always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'20kérdés'!$A$22:$A$24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'20kérdés'!$F$22:$F$24</c:f>
              <c:numCache>
                <c:formatCode>General</c:formatCode>
                <c:ptCount val="2"/>
                <c:pt idx="0">
                  <c:v>27</c:v>
                </c:pt>
                <c:pt idx="1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6CC-4D9F-8051-8FB5C7582EA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445038824"/>
        <c:axId val="445036856"/>
      </c:barChart>
      <c:catAx>
        <c:axId val="445038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cap="none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445036856"/>
        <c:crosses val="autoZero"/>
        <c:auto val="1"/>
        <c:lblAlgn val="ctr"/>
        <c:lblOffset val="100"/>
        <c:noMultiLvlLbl val="0"/>
      </c:catAx>
      <c:valAx>
        <c:axId val="44503685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445038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340743507262337"/>
          <c:y val="7.9884429013013056E-2"/>
          <c:w val="0.15735359877066446"/>
          <c:h val="0.840230455522399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(válaszokkísérletek.xlsx]20kérdés!Kimutatás5</c:name>
    <c:fmtId val="9"/>
  </c:pivotSource>
  <c:chart>
    <c:autoTitleDeleted val="0"/>
    <c:pivotFmts>
      <c:pivotFmt>
        <c:idx val="0"/>
      </c:pivotFmt>
      <c:pivotFmt>
        <c:idx val="1"/>
      </c:pivotFmt>
      <c:pivotFmt>
        <c:idx val="2"/>
      </c:pivotFmt>
      <c:pivotFmt>
        <c:idx val="3"/>
      </c:pivotFmt>
      <c:pivotFmt>
        <c:idx val="4"/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diamond"/>
          <c:size val="6"/>
          <c:spPr>
            <a:solidFill>
              <a:schemeClr val="accent1"/>
            </a:solidFill>
            <a:ln w="9525">
              <a:solidFill>
                <a:schemeClr val="accent1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square"/>
          <c:size val="6"/>
          <c:spPr>
            <a:solidFill>
              <a:schemeClr val="accent2"/>
            </a:solidFill>
            <a:ln w="9525">
              <a:solidFill>
                <a:schemeClr val="accent2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triangle"/>
          <c:size val="6"/>
          <c:spPr>
            <a:solidFill>
              <a:schemeClr val="accent3"/>
            </a:solidFill>
            <a:ln w="9525">
              <a:solidFill>
                <a:schemeClr val="accent3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x"/>
          <c:size val="6"/>
          <c:spPr>
            <a:noFill/>
            <a:ln w="9525">
              <a:solidFill>
                <a:schemeClr val="accent4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star"/>
          <c:size val="6"/>
          <c:spPr>
            <a:noFill/>
            <a:ln w="9525">
              <a:solidFill>
                <a:schemeClr val="accent5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9.0273916706603882E-2"/>
          <c:y val="0.12803264762938465"/>
          <c:w val="0.67546349467964162"/>
          <c:h val="0.7546046286557273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'20kérdés'!$B$38:$B$39</c:f>
              <c:strCache>
                <c:ptCount val="1"/>
                <c:pt idx="0">
                  <c:v>it depends 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'20kérdés'!$A$40:$A$44</c:f>
              <c:strCache>
                <c:ptCount val="4"/>
                <c:pt idx="0">
                  <c:v>65-70</c:v>
                </c:pt>
                <c:pt idx="1">
                  <c:v>71-75</c:v>
                </c:pt>
                <c:pt idx="2">
                  <c:v>76-80</c:v>
                </c:pt>
                <c:pt idx="3">
                  <c:v>81-</c:v>
                </c:pt>
              </c:strCache>
            </c:strRef>
          </c:cat>
          <c:val>
            <c:numRef>
              <c:f>'20kérdés'!$B$40:$B$44</c:f>
              <c:numCache>
                <c:formatCode>General</c:formatCode>
                <c:ptCount val="4"/>
                <c:pt idx="0">
                  <c:v>32</c:v>
                </c:pt>
                <c:pt idx="1">
                  <c:v>18</c:v>
                </c:pt>
                <c:pt idx="2">
                  <c:v>5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2A-4F79-898D-2A021013DE9C}"/>
            </c:ext>
          </c:extLst>
        </c:ser>
        <c:ser>
          <c:idx val="1"/>
          <c:order val="1"/>
          <c:tx>
            <c:strRef>
              <c:f>'20kérdés'!$C$38:$C$39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'20kérdés'!$A$40:$A$44</c:f>
              <c:strCache>
                <c:ptCount val="4"/>
                <c:pt idx="0">
                  <c:v>65-70</c:v>
                </c:pt>
                <c:pt idx="1">
                  <c:v>71-75</c:v>
                </c:pt>
                <c:pt idx="2">
                  <c:v>76-80</c:v>
                </c:pt>
                <c:pt idx="3">
                  <c:v>81-</c:v>
                </c:pt>
              </c:strCache>
            </c:strRef>
          </c:cat>
          <c:val>
            <c:numRef>
              <c:f>'20kérdés'!$C$40:$C$44</c:f>
              <c:numCache>
                <c:formatCode>General</c:formatCode>
                <c:ptCount val="4"/>
                <c:pt idx="0">
                  <c:v>52</c:v>
                </c:pt>
                <c:pt idx="1">
                  <c:v>36</c:v>
                </c:pt>
                <c:pt idx="2">
                  <c:v>15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2A-4F79-898D-2A021013DE9C}"/>
            </c:ext>
          </c:extLst>
        </c:ser>
        <c:ser>
          <c:idx val="2"/>
          <c:order val="2"/>
          <c:tx>
            <c:strRef>
              <c:f>'20kérdés'!$D$38:$D$39</c:f>
              <c:strCache>
                <c:ptCount val="1"/>
                <c:pt idx="0">
                  <c:v>sometimes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'20kérdés'!$A$40:$A$44</c:f>
              <c:strCache>
                <c:ptCount val="4"/>
                <c:pt idx="0">
                  <c:v>65-70</c:v>
                </c:pt>
                <c:pt idx="1">
                  <c:v>71-75</c:v>
                </c:pt>
                <c:pt idx="2">
                  <c:v>76-80</c:v>
                </c:pt>
                <c:pt idx="3">
                  <c:v>81-</c:v>
                </c:pt>
              </c:strCache>
            </c:strRef>
          </c:cat>
          <c:val>
            <c:numRef>
              <c:f>'20kérdés'!$D$40:$D$44</c:f>
              <c:numCache>
                <c:formatCode>General</c:formatCode>
                <c:ptCount val="4"/>
                <c:pt idx="0">
                  <c:v>51</c:v>
                </c:pt>
                <c:pt idx="1">
                  <c:v>42</c:v>
                </c:pt>
                <c:pt idx="2">
                  <c:v>24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82A-4F79-898D-2A021013DE9C}"/>
            </c:ext>
          </c:extLst>
        </c:ser>
        <c:ser>
          <c:idx val="3"/>
          <c:order val="3"/>
          <c:tx>
            <c:strRef>
              <c:f>'20kérdés'!$E$38:$E$39</c:f>
              <c:strCache>
                <c:ptCount val="1"/>
                <c:pt idx="0">
                  <c:v>often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'20kérdés'!$A$40:$A$44</c:f>
              <c:strCache>
                <c:ptCount val="4"/>
                <c:pt idx="0">
                  <c:v>65-70</c:v>
                </c:pt>
                <c:pt idx="1">
                  <c:v>71-75</c:v>
                </c:pt>
                <c:pt idx="2">
                  <c:v>76-80</c:v>
                </c:pt>
                <c:pt idx="3">
                  <c:v>81-</c:v>
                </c:pt>
              </c:strCache>
            </c:strRef>
          </c:cat>
          <c:val>
            <c:numRef>
              <c:f>'20kérdés'!$E$40:$E$44</c:f>
              <c:numCache>
                <c:formatCode>General</c:formatCode>
                <c:ptCount val="4"/>
                <c:pt idx="0">
                  <c:v>16</c:v>
                </c:pt>
                <c:pt idx="1">
                  <c:v>18</c:v>
                </c:pt>
                <c:pt idx="2">
                  <c:v>16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82A-4F79-898D-2A021013DE9C}"/>
            </c:ext>
          </c:extLst>
        </c:ser>
        <c:ser>
          <c:idx val="4"/>
          <c:order val="4"/>
          <c:tx>
            <c:strRef>
              <c:f>'20kérdés'!$F$38:$F$39</c:f>
              <c:strCache>
                <c:ptCount val="1"/>
                <c:pt idx="0">
                  <c:v>always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'20kérdés'!$A$40:$A$44</c:f>
              <c:strCache>
                <c:ptCount val="4"/>
                <c:pt idx="0">
                  <c:v>65-70</c:v>
                </c:pt>
                <c:pt idx="1">
                  <c:v>71-75</c:v>
                </c:pt>
                <c:pt idx="2">
                  <c:v>76-80</c:v>
                </c:pt>
                <c:pt idx="3">
                  <c:v>81-</c:v>
                </c:pt>
              </c:strCache>
            </c:strRef>
          </c:cat>
          <c:val>
            <c:numRef>
              <c:f>'20kérdés'!$F$40:$F$44</c:f>
              <c:numCache>
                <c:formatCode>General</c:formatCode>
                <c:ptCount val="4"/>
                <c:pt idx="0">
                  <c:v>1</c:v>
                </c:pt>
                <c:pt idx="1">
                  <c:v>7</c:v>
                </c:pt>
                <c:pt idx="2">
                  <c:v>8</c:v>
                </c:pt>
                <c:pt idx="3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82A-4F79-898D-2A021013DE9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449186800"/>
        <c:axId val="449176960"/>
      </c:barChart>
      <c:catAx>
        <c:axId val="44918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449176960"/>
        <c:crosses val="autoZero"/>
        <c:auto val="1"/>
        <c:lblAlgn val="ctr"/>
        <c:lblOffset val="100"/>
        <c:noMultiLvlLbl val="0"/>
      </c:catAx>
      <c:valAx>
        <c:axId val="449176960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44918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8862710352578802"/>
          <c:y val="0.12093019431335678"/>
          <c:w val="0.12202581450599229"/>
          <c:h val="0.774204729529292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(válaszokkísérletek.xlsx]20kérdés!Kimutatás6</c:name>
    <c:fmtId val="3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5.9688130568544495E-2"/>
          <c:y val="9.0670716668613788E-2"/>
          <c:w val="0.78095422785281865"/>
          <c:h val="0.4656736373430948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'20kérdés'!$B$62:$B$63</c:f>
              <c:strCache>
                <c:ptCount val="1"/>
                <c:pt idx="0">
                  <c:v>it depends 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'20kérdés'!$A$64:$A$76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'20kérdés'!$B$64:$B$76</c:f>
              <c:numCache>
                <c:formatCode>General</c:formatCode>
                <c:ptCount val="12"/>
                <c:pt idx="0">
                  <c:v>4</c:v>
                </c:pt>
                <c:pt idx="2">
                  <c:v>6</c:v>
                </c:pt>
                <c:pt idx="5">
                  <c:v>4</c:v>
                </c:pt>
                <c:pt idx="6">
                  <c:v>2</c:v>
                </c:pt>
                <c:pt idx="7">
                  <c:v>2</c:v>
                </c:pt>
                <c:pt idx="8">
                  <c:v>5</c:v>
                </c:pt>
                <c:pt idx="9">
                  <c:v>1</c:v>
                </c:pt>
                <c:pt idx="1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59-4CD5-9E01-EED0554ADAD0}"/>
            </c:ext>
          </c:extLst>
        </c:ser>
        <c:ser>
          <c:idx val="1"/>
          <c:order val="1"/>
          <c:tx>
            <c:strRef>
              <c:f>'20kérdés'!$C$62:$C$63</c:f>
              <c:strCache>
                <c:ptCount val="1"/>
                <c:pt idx="0">
                  <c:v>not good at all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'20kérdés'!$A$64:$A$76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'20kérdés'!$C$64:$C$76</c:f>
              <c:numCache>
                <c:formatCode>General</c:formatCode>
                <c:ptCount val="12"/>
                <c:pt idx="0">
                  <c:v>5</c:v>
                </c:pt>
                <c:pt idx="5">
                  <c:v>1</c:v>
                </c:pt>
                <c:pt idx="9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59-4CD5-9E01-EED0554ADAD0}"/>
            </c:ext>
          </c:extLst>
        </c:ser>
        <c:ser>
          <c:idx val="2"/>
          <c:order val="2"/>
          <c:tx>
            <c:strRef>
              <c:f>'20kérdés'!$D$62:$D$63</c:f>
              <c:strCache>
                <c:ptCount val="1"/>
                <c:pt idx="0">
                  <c:v>not too good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'20kérdés'!$A$64:$A$76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'20kérdés'!$D$64:$D$76</c:f>
              <c:numCache>
                <c:formatCode>General</c:formatCode>
                <c:ptCount val="12"/>
                <c:pt idx="0">
                  <c:v>5</c:v>
                </c:pt>
                <c:pt idx="2">
                  <c:v>6</c:v>
                </c:pt>
                <c:pt idx="3">
                  <c:v>5</c:v>
                </c:pt>
                <c:pt idx="5">
                  <c:v>2</c:v>
                </c:pt>
                <c:pt idx="6">
                  <c:v>4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59-4CD5-9E01-EED0554ADAD0}"/>
            </c:ext>
          </c:extLst>
        </c:ser>
        <c:ser>
          <c:idx val="3"/>
          <c:order val="3"/>
          <c:tx>
            <c:strRef>
              <c:f>'20kérdés'!$E$62:$E$63</c:f>
              <c:strCache>
                <c:ptCount val="1"/>
                <c:pt idx="0">
                  <c:v>good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'20kérdés'!$A$64:$A$76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'20kérdés'!$E$64:$E$76</c:f>
              <c:numCache>
                <c:formatCode>General</c:formatCode>
                <c:ptCount val="12"/>
                <c:pt idx="0">
                  <c:v>27</c:v>
                </c:pt>
                <c:pt idx="2">
                  <c:v>23</c:v>
                </c:pt>
                <c:pt idx="3">
                  <c:v>22</c:v>
                </c:pt>
                <c:pt idx="5">
                  <c:v>16</c:v>
                </c:pt>
                <c:pt idx="6">
                  <c:v>16</c:v>
                </c:pt>
                <c:pt idx="7">
                  <c:v>29</c:v>
                </c:pt>
                <c:pt idx="8">
                  <c:v>17</c:v>
                </c:pt>
                <c:pt idx="9">
                  <c:v>27</c:v>
                </c:pt>
                <c:pt idx="10">
                  <c:v>7</c:v>
                </c:pt>
                <c:pt idx="1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E59-4CD5-9E01-EED0554ADAD0}"/>
            </c:ext>
          </c:extLst>
        </c:ser>
        <c:ser>
          <c:idx val="4"/>
          <c:order val="4"/>
          <c:tx>
            <c:strRef>
              <c:f>'20kérdés'!$F$62:$F$63</c:f>
              <c:strCache>
                <c:ptCount val="1"/>
                <c:pt idx="0">
                  <c:v>very good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'20kérdés'!$A$64:$A$76</c:f>
              <c:strCache>
                <c:ptCount val="12"/>
                <c:pt idx="0">
                  <c:v>Austria</c:v>
                </c:pt>
                <c:pt idx="1">
                  <c:v>Bulgaria</c:v>
                </c:pt>
                <c:pt idx="2">
                  <c:v>Cyprus</c:v>
                </c:pt>
                <c:pt idx="3">
                  <c:v>Czech Republic</c:v>
                </c:pt>
                <c:pt idx="4">
                  <c:v>England</c:v>
                </c:pt>
                <c:pt idx="5">
                  <c:v>Germany</c:v>
                </c:pt>
                <c:pt idx="6">
                  <c:v>Hungary</c:v>
                </c:pt>
                <c:pt idx="7">
                  <c:v>Netherlands</c:v>
                </c:pt>
                <c:pt idx="8">
                  <c:v>Poland</c:v>
                </c:pt>
                <c:pt idx="9">
                  <c:v>Romania</c:v>
                </c:pt>
                <c:pt idx="10">
                  <c:v>Slovakia</c:v>
                </c:pt>
                <c:pt idx="11">
                  <c:v>Slovenia</c:v>
                </c:pt>
              </c:strCache>
            </c:strRef>
          </c:cat>
          <c:val>
            <c:numRef>
              <c:f>'20kérdés'!$F$64:$F$76</c:f>
              <c:numCache>
                <c:formatCode>General</c:formatCode>
                <c:ptCount val="12"/>
                <c:pt idx="0">
                  <c:v>9</c:v>
                </c:pt>
                <c:pt idx="1">
                  <c:v>3</c:v>
                </c:pt>
                <c:pt idx="2">
                  <c:v>18</c:v>
                </c:pt>
                <c:pt idx="3">
                  <c:v>26</c:v>
                </c:pt>
                <c:pt idx="4">
                  <c:v>1</c:v>
                </c:pt>
                <c:pt idx="5">
                  <c:v>11</c:v>
                </c:pt>
                <c:pt idx="6">
                  <c:v>9</c:v>
                </c:pt>
                <c:pt idx="7">
                  <c:v>18</c:v>
                </c:pt>
                <c:pt idx="8">
                  <c:v>26</c:v>
                </c:pt>
                <c:pt idx="9">
                  <c:v>18</c:v>
                </c:pt>
                <c:pt idx="10">
                  <c:v>5</c:v>
                </c:pt>
                <c:pt idx="11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E59-4CD5-9E01-EED0554ADA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36990040"/>
        <c:axId val="536988072"/>
      </c:barChart>
      <c:catAx>
        <c:axId val="536990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536988072"/>
        <c:crosses val="autoZero"/>
        <c:auto val="1"/>
        <c:lblAlgn val="ctr"/>
        <c:lblOffset val="100"/>
        <c:noMultiLvlLbl val="0"/>
      </c:catAx>
      <c:valAx>
        <c:axId val="536988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536990040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(válaszokkísérletek.xlsx]20kérdés!Kimutatás7</c:name>
    <c:fmtId val="11"/>
  </c:pivotSource>
  <c:chart>
    <c:autoTitleDeleted val="1"/>
    <c:pivotFmts>
      <c:pivotFmt>
        <c:idx val="0"/>
      </c:pivotFmt>
      <c:pivotFmt>
        <c:idx val="1"/>
      </c:pivotFmt>
      <c:pivotFmt>
        <c:idx val="2"/>
      </c:pivotFmt>
      <c:pivotFmt>
        <c:idx val="3"/>
      </c:pivotFmt>
      <c:pivotFmt>
        <c:idx val="4"/>
      </c:pivotFmt>
      <c:pivotFmt>
        <c:idx val="5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</c:pivotFmt>
      <c:pivotFmt>
        <c:idx val="11"/>
      </c:pivotFmt>
      <c:pivotFmt>
        <c:idx val="12"/>
      </c:pivotFmt>
      <c:pivotFmt>
        <c:idx val="13"/>
      </c:pivotFmt>
      <c:pivotFmt>
        <c:idx val="14"/>
      </c:pivotFmt>
      <c:pivotFmt>
        <c:idx val="15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diamond"/>
          <c:size val="6"/>
          <c:spPr>
            <a:solidFill>
              <a:schemeClr val="accent1"/>
            </a:solidFill>
            <a:ln w="9525">
              <a:solidFill>
                <a:schemeClr val="accent1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1"/>
          </a:solidFill>
          <a:ln>
            <a:noFill/>
          </a:ln>
          <a:effectLst/>
        </c:spPr>
        <c:marker>
          <c:symbol val="square"/>
          <c:size val="6"/>
          <c:spPr>
            <a:solidFill>
              <a:schemeClr val="accent2"/>
            </a:solidFill>
            <a:ln w="9525">
              <a:solidFill>
                <a:schemeClr val="accent2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1"/>
          </a:solidFill>
          <a:ln>
            <a:noFill/>
          </a:ln>
          <a:effectLst/>
        </c:spPr>
        <c:marker>
          <c:symbol val="triangle"/>
          <c:size val="6"/>
          <c:spPr>
            <a:solidFill>
              <a:schemeClr val="accent3"/>
            </a:solidFill>
            <a:ln w="9525">
              <a:solidFill>
                <a:schemeClr val="accent3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1"/>
          </a:solidFill>
          <a:ln>
            <a:noFill/>
          </a:ln>
          <a:effectLst/>
        </c:spPr>
        <c:marker>
          <c:symbol val="x"/>
          <c:size val="6"/>
          <c:spPr>
            <a:noFill/>
            <a:ln w="9525">
              <a:solidFill>
                <a:schemeClr val="accent4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1"/>
          </a:solidFill>
          <a:ln>
            <a:noFill/>
          </a:ln>
          <a:effectLst/>
        </c:spPr>
        <c:marker>
          <c:symbol val="star"/>
          <c:size val="6"/>
          <c:spPr>
            <a:noFill/>
            <a:ln w="9525">
              <a:solidFill>
                <a:schemeClr val="accent5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'20kérdés'!$B$81:$B$82</c:f>
              <c:strCache>
                <c:ptCount val="1"/>
                <c:pt idx="0">
                  <c:v>it depends 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'20kérdés'!$A$83:$A$85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'20kérdés'!$B$83:$B$85</c:f>
              <c:numCache>
                <c:formatCode>General</c:formatCode>
                <c:ptCount val="2"/>
                <c:pt idx="0">
                  <c:v>14</c:v>
                </c:pt>
                <c:pt idx="1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3F-4E27-A553-313C3BA3AB5F}"/>
            </c:ext>
          </c:extLst>
        </c:ser>
        <c:ser>
          <c:idx val="1"/>
          <c:order val="1"/>
          <c:tx>
            <c:strRef>
              <c:f>'20kérdés'!$C$81:$C$82</c:f>
              <c:strCache>
                <c:ptCount val="1"/>
                <c:pt idx="0">
                  <c:v>not good at all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'20kérdés'!$A$83:$A$85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'20kérdés'!$C$83:$C$85</c:f>
              <c:numCache>
                <c:formatCode>General</c:formatCode>
                <c:ptCount val="2"/>
                <c:pt idx="0">
                  <c:v>7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3F-4E27-A553-313C3BA3AB5F}"/>
            </c:ext>
          </c:extLst>
        </c:ser>
        <c:ser>
          <c:idx val="2"/>
          <c:order val="2"/>
          <c:tx>
            <c:strRef>
              <c:f>'20kérdés'!$D$81:$D$82</c:f>
              <c:strCache>
                <c:ptCount val="1"/>
                <c:pt idx="0">
                  <c:v>not too good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'20kérdés'!$A$83:$A$85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'20kérdés'!$D$83:$D$85</c:f>
              <c:numCache>
                <c:formatCode>General</c:formatCode>
                <c:ptCount val="2"/>
                <c:pt idx="0">
                  <c:v>13</c:v>
                </c:pt>
                <c:pt idx="1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3F-4E27-A553-313C3BA3AB5F}"/>
            </c:ext>
          </c:extLst>
        </c:ser>
        <c:ser>
          <c:idx val="3"/>
          <c:order val="3"/>
          <c:tx>
            <c:strRef>
              <c:f>'20kérdés'!$E$81:$E$82</c:f>
              <c:strCache>
                <c:ptCount val="1"/>
                <c:pt idx="0">
                  <c:v>good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'20kérdés'!$A$83:$A$85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'20kérdés'!$E$83:$E$85</c:f>
              <c:numCache>
                <c:formatCode>General</c:formatCode>
                <c:ptCount val="2"/>
                <c:pt idx="0">
                  <c:v>113</c:v>
                </c:pt>
                <c:pt idx="1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3F-4E27-A553-313C3BA3AB5F}"/>
            </c:ext>
          </c:extLst>
        </c:ser>
        <c:ser>
          <c:idx val="4"/>
          <c:order val="4"/>
          <c:tx>
            <c:strRef>
              <c:f>'20kérdés'!$F$81:$F$82</c:f>
              <c:strCache>
                <c:ptCount val="1"/>
                <c:pt idx="0">
                  <c:v>very good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'20kérdés'!$A$83:$A$85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'20kérdés'!$F$83:$F$85</c:f>
              <c:numCache>
                <c:formatCode>General</c:formatCode>
                <c:ptCount val="2"/>
                <c:pt idx="0">
                  <c:v>97</c:v>
                </c:pt>
                <c:pt idx="1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3F-4E27-A553-313C3BA3AB5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533991952"/>
        <c:axId val="533996872"/>
      </c:barChart>
      <c:catAx>
        <c:axId val="533991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533996872"/>
        <c:crosses val="autoZero"/>
        <c:auto val="1"/>
        <c:lblAlgn val="ctr"/>
        <c:lblOffset val="100"/>
        <c:noMultiLvlLbl val="0"/>
      </c:catAx>
      <c:valAx>
        <c:axId val="533996872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533991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(válaszokkísérletek.xlsx]20kérdés!Kimutatás8</c:name>
    <c:fmtId val="10"/>
  </c:pivotSource>
  <c:chart>
    <c:autoTitleDeleted val="1"/>
    <c:pivotFmts>
      <c:pivotFmt>
        <c:idx val="0"/>
      </c:pivotFmt>
      <c:pivotFmt>
        <c:idx val="1"/>
      </c:pivotFmt>
      <c:pivotFmt>
        <c:idx val="2"/>
      </c:pivotFmt>
      <c:pivotFmt>
        <c:idx val="3"/>
      </c:pivotFmt>
      <c:pivotFmt>
        <c:idx val="4"/>
      </c:pivotFmt>
      <c:pivotFmt>
        <c:idx val="5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</c:pivotFmt>
      <c:pivotFmt>
        <c:idx val="11"/>
      </c:pivotFmt>
      <c:pivotFmt>
        <c:idx val="12"/>
      </c:pivotFmt>
      <c:pivotFmt>
        <c:idx val="13"/>
      </c:pivotFmt>
      <c:pivotFmt>
        <c:idx val="14"/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diamond"/>
          <c:size val="6"/>
          <c:spPr>
            <a:solidFill>
              <a:schemeClr val="accent1"/>
            </a:solidFill>
            <a:ln w="9525">
              <a:solidFill>
                <a:schemeClr val="accent1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square"/>
          <c:size val="6"/>
          <c:spPr>
            <a:solidFill>
              <a:schemeClr val="accent2"/>
            </a:solidFill>
            <a:ln w="9525">
              <a:solidFill>
                <a:schemeClr val="accent2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triangle"/>
          <c:size val="6"/>
          <c:spPr>
            <a:solidFill>
              <a:schemeClr val="accent3"/>
            </a:solidFill>
            <a:ln w="9525">
              <a:solidFill>
                <a:schemeClr val="accent3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x"/>
          <c:size val="6"/>
          <c:spPr>
            <a:noFill/>
            <a:ln w="9525">
              <a:solidFill>
                <a:schemeClr val="accent4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star"/>
          <c:size val="6"/>
          <c:spPr>
            <a:noFill/>
            <a:ln w="9525">
              <a:solidFill>
                <a:schemeClr val="accent5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'20kérdés'!$B$100:$B$101</c:f>
              <c:strCache>
                <c:ptCount val="1"/>
                <c:pt idx="0">
                  <c:v>it depends 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'20kérdés'!$A$102:$A$106</c:f>
              <c:strCache>
                <c:ptCount val="4"/>
                <c:pt idx="0">
                  <c:v>65-70</c:v>
                </c:pt>
                <c:pt idx="1">
                  <c:v>71-75</c:v>
                </c:pt>
                <c:pt idx="2">
                  <c:v>76-80</c:v>
                </c:pt>
                <c:pt idx="3">
                  <c:v>81-</c:v>
                </c:pt>
              </c:strCache>
            </c:strRef>
          </c:cat>
          <c:val>
            <c:numRef>
              <c:f>'20kérdés'!$B$102:$B$106</c:f>
              <c:numCache>
                <c:formatCode>General</c:formatCode>
                <c:ptCount val="4"/>
                <c:pt idx="0">
                  <c:v>4</c:v>
                </c:pt>
                <c:pt idx="1">
                  <c:v>6</c:v>
                </c:pt>
                <c:pt idx="2">
                  <c:v>9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B5-4B9B-8F91-5D6CB46AB5AA}"/>
            </c:ext>
          </c:extLst>
        </c:ser>
        <c:ser>
          <c:idx val="1"/>
          <c:order val="1"/>
          <c:tx>
            <c:strRef>
              <c:f>'20kérdés'!$C$100:$C$101</c:f>
              <c:strCache>
                <c:ptCount val="1"/>
                <c:pt idx="0">
                  <c:v>not good at all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'20kérdés'!$A$102:$A$106</c:f>
              <c:strCache>
                <c:ptCount val="4"/>
                <c:pt idx="0">
                  <c:v>65-70</c:v>
                </c:pt>
                <c:pt idx="1">
                  <c:v>71-75</c:v>
                </c:pt>
                <c:pt idx="2">
                  <c:v>76-80</c:v>
                </c:pt>
                <c:pt idx="3">
                  <c:v>81-</c:v>
                </c:pt>
              </c:strCache>
            </c:strRef>
          </c:cat>
          <c:val>
            <c:numRef>
              <c:f>'20kérdés'!$C$102:$C$106</c:f>
              <c:numCache>
                <c:formatCode>General</c:formatCode>
                <c:ptCount val="4"/>
                <c:pt idx="0">
                  <c:v>1</c:v>
                </c:pt>
                <c:pt idx="1">
                  <c:v>7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B5-4B9B-8F91-5D6CB46AB5AA}"/>
            </c:ext>
          </c:extLst>
        </c:ser>
        <c:ser>
          <c:idx val="2"/>
          <c:order val="2"/>
          <c:tx>
            <c:strRef>
              <c:f>'20kérdés'!$D$100:$D$101</c:f>
              <c:strCache>
                <c:ptCount val="1"/>
                <c:pt idx="0">
                  <c:v>not too good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'20kérdés'!$A$102:$A$106</c:f>
              <c:strCache>
                <c:ptCount val="4"/>
                <c:pt idx="0">
                  <c:v>65-70</c:v>
                </c:pt>
                <c:pt idx="1">
                  <c:v>71-75</c:v>
                </c:pt>
                <c:pt idx="2">
                  <c:v>76-80</c:v>
                </c:pt>
                <c:pt idx="3">
                  <c:v>81-</c:v>
                </c:pt>
              </c:strCache>
            </c:strRef>
          </c:cat>
          <c:val>
            <c:numRef>
              <c:f>'20kérdés'!$D$102:$D$106</c:f>
              <c:numCache>
                <c:formatCode>General</c:formatCode>
                <c:ptCount val="4"/>
                <c:pt idx="0">
                  <c:v>3</c:v>
                </c:pt>
                <c:pt idx="1">
                  <c:v>10</c:v>
                </c:pt>
                <c:pt idx="2">
                  <c:v>5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B5-4B9B-8F91-5D6CB46AB5AA}"/>
            </c:ext>
          </c:extLst>
        </c:ser>
        <c:ser>
          <c:idx val="3"/>
          <c:order val="3"/>
          <c:tx>
            <c:strRef>
              <c:f>'20kérdés'!$E$100:$E$101</c:f>
              <c:strCache>
                <c:ptCount val="1"/>
                <c:pt idx="0">
                  <c:v>good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'20kérdés'!$A$102:$A$106</c:f>
              <c:strCache>
                <c:ptCount val="4"/>
                <c:pt idx="0">
                  <c:v>65-70</c:v>
                </c:pt>
                <c:pt idx="1">
                  <c:v>71-75</c:v>
                </c:pt>
                <c:pt idx="2">
                  <c:v>76-80</c:v>
                </c:pt>
                <c:pt idx="3">
                  <c:v>81-</c:v>
                </c:pt>
              </c:strCache>
            </c:strRef>
          </c:cat>
          <c:val>
            <c:numRef>
              <c:f>'20kérdés'!$E$102:$E$106</c:f>
              <c:numCache>
                <c:formatCode>General</c:formatCode>
                <c:ptCount val="4"/>
                <c:pt idx="0">
                  <c:v>62</c:v>
                </c:pt>
                <c:pt idx="1">
                  <c:v>64</c:v>
                </c:pt>
                <c:pt idx="2">
                  <c:v>36</c:v>
                </c:pt>
                <c:pt idx="3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1B5-4B9B-8F91-5D6CB46AB5AA}"/>
            </c:ext>
          </c:extLst>
        </c:ser>
        <c:ser>
          <c:idx val="4"/>
          <c:order val="4"/>
          <c:tx>
            <c:strRef>
              <c:f>'20kérdés'!$F$100:$F$101</c:f>
              <c:strCache>
                <c:ptCount val="1"/>
                <c:pt idx="0">
                  <c:v>very good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'20kérdés'!$A$102:$A$106</c:f>
              <c:strCache>
                <c:ptCount val="4"/>
                <c:pt idx="0">
                  <c:v>65-70</c:v>
                </c:pt>
                <c:pt idx="1">
                  <c:v>71-75</c:v>
                </c:pt>
                <c:pt idx="2">
                  <c:v>76-80</c:v>
                </c:pt>
                <c:pt idx="3">
                  <c:v>81-</c:v>
                </c:pt>
              </c:strCache>
            </c:strRef>
          </c:cat>
          <c:val>
            <c:numRef>
              <c:f>'20kérdés'!$F$102:$F$106</c:f>
              <c:numCache>
                <c:formatCode>General</c:formatCode>
                <c:ptCount val="4"/>
                <c:pt idx="0">
                  <c:v>82</c:v>
                </c:pt>
                <c:pt idx="1">
                  <c:v>34</c:v>
                </c:pt>
                <c:pt idx="2">
                  <c:v>17</c:v>
                </c:pt>
                <c:pt idx="3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1B5-4B9B-8F91-5D6CB46AB5A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534031968"/>
        <c:axId val="534032624"/>
      </c:barChart>
      <c:catAx>
        <c:axId val="534031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534032624"/>
        <c:crosses val="autoZero"/>
        <c:auto val="1"/>
        <c:lblAlgn val="ctr"/>
        <c:lblOffset val="100"/>
        <c:noMultiLvlLbl val="0"/>
      </c:catAx>
      <c:valAx>
        <c:axId val="53403262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534031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(válaszokkísérletek.xlsx]20kérdés!Kimutatás9</c:name>
    <c:fmtId val="6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hu-HU" dirty="0" err="1">
                <a:solidFill>
                  <a:schemeClr val="tx1"/>
                </a:solidFill>
              </a:rPr>
              <a:t>a</a:t>
            </a:r>
            <a:r>
              <a:rPr lang="hu-HU" cap="none" baseline="0" dirty="0" err="1">
                <a:solidFill>
                  <a:schemeClr val="tx1"/>
                </a:solidFill>
              </a:rPr>
              <a:t>ge</a:t>
            </a:r>
            <a:r>
              <a:rPr lang="hu-HU" dirty="0">
                <a:solidFill>
                  <a:schemeClr val="tx1"/>
                </a:solidFill>
              </a:rPr>
              <a:t> 0-10</a:t>
            </a:r>
          </a:p>
        </c:rich>
      </c:tx>
      <c:layout>
        <c:manualLayout>
          <c:xMode val="edge"/>
          <c:yMode val="edge"/>
          <c:x val="0.23745105180533749"/>
          <c:y val="2.0248772916389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ivotFmts>
      <c:pivotFmt>
        <c:idx val="0"/>
      </c:pivotFmt>
      <c:pivotFmt>
        <c:idx val="1"/>
      </c:pivotFmt>
      <c:pivotFmt>
        <c:idx val="2"/>
      </c:pivotFmt>
      <c:pivotFmt>
        <c:idx val="3"/>
      </c:pivotFmt>
      <c:pivotFmt>
        <c:idx val="4"/>
      </c:pivotFmt>
      <c:pivotFmt>
        <c:idx val="5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diamond"/>
          <c:size val="6"/>
          <c:spPr>
            <a:solidFill>
              <a:schemeClr val="accent1"/>
            </a:solidFill>
            <a:ln w="9525">
              <a:solidFill>
                <a:schemeClr val="accent1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x"/>
          <c:size val="6"/>
          <c:spPr>
            <a:noFill/>
            <a:ln w="9525">
              <a:solidFill>
                <a:schemeClr val="accent4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square"/>
          <c:size val="6"/>
          <c:spPr>
            <a:solidFill>
              <a:schemeClr val="accent2"/>
            </a:solidFill>
            <a:ln w="9525">
              <a:solidFill>
                <a:schemeClr val="accent2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triangle"/>
          <c:size val="6"/>
          <c:spPr>
            <a:solidFill>
              <a:schemeClr val="accent3"/>
            </a:solidFill>
            <a:ln w="9525">
              <a:solidFill>
                <a:schemeClr val="accent3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star"/>
          <c:size val="6"/>
          <c:spPr>
            <a:noFill/>
            <a:ln w="9525">
              <a:solidFill>
                <a:schemeClr val="accent5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7.6558869701726845E-2"/>
          <c:y val="0.13412845640840446"/>
          <c:w val="0.85964207221350075"/>
          <c:h val="0.7969371290966262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'20kérdés'!$B$119:$B$120</c:f>
              <c:strCache>
                <c:ptCount val="1"/>
                <c:pt idx="0">
                  <c:v>0 people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'20kérdés'!$A$121</c:f>
              <c:strCache>
                <c:ptCount val="1"/>
                <c:pt idx="0">
                  <c:v>Összeg</c:v>
                </c:pt>
              </c:strCache>
            </c:strRef>
          </c:cat>
          <c:val>
            <c:numRef>
              <c:f>'20kérdés'!$B$121</c:f>
              <c:numCache>
                <c:formatCode>General</c:formatCode>
                <c:ptCount val="1"/>
                <c:pt idx="0">
                  <c:v>139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D3-42A0-9417-C7EE239565E3}"/>
            </c:ext>
          </c:extLst>
        </c:ser>
        <c:ser>
          <c:idx val="1"/>
          <c:order val="1"/>
          <c:tx>
            <c:strRef>
              <c:f>'20kérdés'!$C$119:$C$120</c:f>
              <c:strCache>
                <c:ptCount val="1"/>
                <c:pt idx="0">
                  <c:v>1-5 people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'20kérdés'!$A$121</c:f>
              <c:strCache>
                <c:ptCount val="1"/>
                <c:pt idx="0">
                  <c:v>Összeg</c:v>
                </c:pt>
              </c:strCache>
            </c:strRef>
          </c:cat>
          <c:val>
            <c:numRef>
              <c:f>'20kérdés'!$C$121</c:f>
              <c:numCache>
                <c:formatCode>General</c:formatCode>
                <c:ptCount val="1"/>
                <c:pt idx="0">
                  <c:v>230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D3-42A0-9417-C7EE239565E3}"/>
            </c:ext>
          </c:extLst>
        </c:ser>
        <c:ser>
          <c:idx val="2"/>
          <c:order val="2"/>
          <c:tx>
            <c:strRef>
              <c:f>'20kérdés'!$D$119:$D$120</c:f>
              <c:strCache>
                <c:ptCount val="1"/>
                <c:pt idx="0">
                  <c:v>6-10 people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'20kérdés'!$A$121</c:f>
              <c:strCache>
                <c:ptCount val="1"/>
                <c:pt idx="0">
                  <c:v>Összeg</c:v>
                </c:pt>
              </c:strCache>
            </c:strRef>
          </c:cat>
          <c:val>
            <c:numRef>
              <c:f>'20kérdés'!$D$121</c:f>
              <c:numCache>
                <c:formatCode>General</c:formatCode>
                <c:ptCount val="1"/>
                <c:pt idx="0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D3-42A0-9417-C7EE239565E3}"/>
            </c:ext>
          </c:extLst>
        </c:ser>
        <c:ser>
          <c:idx val="3"/>
          <c:order val="3"/>
          <c:tx>
            <c:strRef>
              <c:f>'20kérdés'!$E$119:$E$120</c:f>
              <c:strCache>
                <c:ptCount val="1"/>
                <c:pt idx="0">
                  <c:v>11-20 people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'20kérdés'!$A$121</c:f>
              <c:strCache>
                <c:ptCount val="1"/>
                <c:pt idx="0">
                  <c:v>Összeg</c:v>
                </c:pt>
              </c:strCache>
            </c:strRef>
          </c:cat>
          <c:val>
            <c:numRef>
              <c:f>'20kérdés'!$E$121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0D3-42A0-9417-C7EE239565E3}"/>
            </c:ext>
          </c:extLst>
        </c:ser>
        <c:ser>
          <c:idx val="4"/>
          <c:order val="4"/>
          <c:tx>
            <c:strRef>
              <c:f>'20kérdés'!$F$119:$F$120</c:f>
              <c:strCache>
                <c:ptCount val="1"/>
                <c:pt idx="0">
                  <c:v>more than 20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'20kérdés'!$A$121</c:f>
              <c:strCache>
                <c:ptCount val="1"/>
                <c:pt idx="0">
                  <c:v>Összeg</c:v>
                </c:pt>
              </c:strCache>
            </c:strRef>
          </c:cat>
          <c:val>
            <c:numRef>
              <c:f>'20kérdés'!$F$121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0D3-42A0-9417-C7EE239565E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449111688"/>
        <c:axId val="449112016"/>
      </c:barChart>
      <c:catAx>
        <c:axId val="44911168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49112016"/>
        <c:crosses val="autoZero"/>
        <c:auto val="1"/>
        <c:lblAlgn val="ctr"/>
        <c:lblOffset val="100"/>
        <c:noMultiLvlLbl val="0"/>
      </c:catAx>
      <c:valAx>
        <c:axId val="4491120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49111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(válaszokkísérletek.xlsx]20kérdés!Kimutatás10</c:name>
    <c:fmtId val="6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none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hu-HU" cap="none" baseline="0">
                <a:solidFill>
                  <a:schemeClr val="tx1"/>
                </a:solidFill>
              </a:rPr>
              <a:t>Age 11-20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none" spc="120" normalizeH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ivotFmts>
      <c:pivotFmt>
        <c:idx val="0"/>
      </c:pivotFmt>
      <c:pivotFmt>
        <c:idx val="1"/>
      </c:pivotFmt>
      <c:pivotFmt>
        <c:idx val="2"/>
      </c:pivotFmt>
      <c:pivotFmt>
        <c:idx val="3"/>
      </c:pivotFmt>
      <c:pivotFmt>
        <c:idx val="4"/>
      </c:pivotFmt>
      <c:pivotFmt>
        <c:idx val="5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dLbl>
          <c:idx val="0"/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diamond"/>
          <c:size val="6"/>
          <c:spPr>
            <a:solidFill>
              <a:schemeClr val="accent1"/>
            </a:solidFill>
            <a:ln w="9525">
              <a:solidFill>
                <a:schemeClr val="accent1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x"/>
          <c:size val="6"/>
          <c:spPr>
            <a:noFill/>
            <a:ln w="9525">
              <a:solidFill>
                <a:schemeClr val="accent4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square"/>
          <c:size val="6"/>
          <c:spPr>
            <a:solidFill>
              <a:schemeClr val="accent2"/>
            </a:solidFill>
            <a:ln w="9525">
              <a:solidFill>
                <a:schemeClr val="accent2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triangle"/>
          <c:size val="6"/>
          <c:spPr>
            <a:solidFill>
              <a:schemeClr val="accent3"/>
            </a:solidFill>
            <a:ln w="9525">
              <a:solidFill>
                <a:schemeClr val="accent3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star"/>
          <c:size val="6"/>
          <c:spPr>
            <a:noFill/>
            <a:ln w="9525">
              <a:solidFill>
                <a:schemeClr val="accent5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'20kérdés'!$B$126:$B$127</c:f>
              <c:strCache>
                <c:ptCount val="1"/>
                <c:pt idx="0">
                  <c:v>0 people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'20kérdés'!$A$128</c:f>
              <c:strCache>
                <c:ptCount val="1"/>
                <c:pt idx="0">
                  <c:v>Összeg</c:v>
                </c:pt>
              </c:strCache>
            </c:strRef>
          </c:cat>
          <c:val>
            <c:numRef>
              <c:f>'20kérdés'!$B$128</c:f>
              <c:numCache>
                <c:formatCode>General</c:formatCode>
                <c:ptCount val="1"/>
                <c:pt idx="0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75-4EB8-8059-CCFFA0374B71}"/>
            </c:ext>
          </c:extLst>
        </c:ser>
        <c:ser>
          <c:idx val="1"/>
          <c:order val="1"/>
          <c:tx>
            <c:strRef>
              <c:f>'20kérdés'!$C$126:$C$127</c:f>
              <c:strCache>
                <c:ptCount val="1"/>
                <c:pt idx="0">
                  <c:v>1-5 people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'20kérdés'!$A$128</c:f>
              <c:strCache>
                <c:ptCount val="1"/>
                <c:pt idx="0">
                  <c:v>Összeg</c:v>
                </c:pt>
              </c:strCache>
            </c:strRef>
          </c:cat>
          <c:val>
            <c:numRef>
              <c:f>'20kérdés'!$C$128</c:f>
              <c:numCache>
                <c:formatCode>General</c:formatCode>
                <c:ptCount val="1"/>
                <c:pt idx="0">
                  <c:v>223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75-4EB8-8059-CCFFA0374B71}"/>
            </c:ext>
          </c:extLst>
        </c:ser>
        <c:ser>
          <c:idx val="2"/>
          <c:order val="2"/>
          <c:tx>
            <c:strRef>
              <c:f>'20kérdés'!$D$126:$D$127</c:f>
              <c:strCache>
                <c:ptCount val="1"/>
                <c:pt idx="0">
                  <c:v>6-10 people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'20kérdés'!$A$128</c:f>
              <c:strCache>
                <c:ptCount val="1"/>
                <c:pt idx="0">
                  <c:v>Összeg</c:v>
                </c:pt>
              </c:strCache>
            </c:strRef>
          </c:cat>
          <c:val>
            <c:numRef>
              <c:f>'20kérdés'!$D$128</c:f>
              <c:numCache>
                <c:formatCode>General</c:formatCode>
                <c:ptCount val="1"/>
                <c:pt idx="0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75-4EB8-8059-CCFFA0374B71}"/>
            </c:ext>
          </c:extLst>
        </c:ser>
        <c:ser>
          <c:idx val="3"/>
          <c:order val="3"/>
          <c:tx>
            <c:strRef>
              <c:f>'20kérdés'!$E$126:$E$127</c:f>
              <c:strCache>
                <c:ptCount val="1"/>
                <c:pt idx="0">
                  <c:v>11-20 people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'20kérdés'!$A$128</c:f>
              <c:strCache>
                <c:ptCount val="1"/>
                <c:pt idx="0">
                  <c:v>Összeg</c:v>
                </c:pt>
              </c:strCache>
            </c:strRef>
          </c:cat>
          <c:val>
            <c:numRef>
              <c:f>'20kérdés'!$E$128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175-4EB8-8059-CCFFA0374B71}"/>
            </c:ext>
          </c:extLst>
        </c:ser>
        <c:ser>
          <c:idx val="4"/>
          <c:order val="4"/>
          <c:tx>
            <c:strRef>
              <c:f>'20kérdés'!$F$126:$F$127</c:f>
              <c:strCache>
                <c:ptCount val="1"/>
                <c:pt idx="0">
                  <c:v>more than 20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'20kérdés'!$A$128</c:f>
              <c:strCache>
                <c:ptCount val="1"/>
                <c:pt idx="0">
                  <c:v>Összeg</c:v>
                </c:pt>
              </c:strCache>
            </c:strRef>
          </c:cat>
          <c:val>
            <c:numRef>
              <c:f>'20kérdés'!$F$128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175-4EB8-8059-CCFFA0374B7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449092336"/>
        <c:axId val="449088728"/>
      </c:barChart>
      <c:catAx>
        <c:axId val="44909233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49088728"/>
        <c:crosses val="autoZero"/>
        <c:auto val="1"/>
        <c:lblAlgn val="ctr"/>
        <c:lblOffset val="100"/>
        <c:noMultiLvlLbl val="0"/>
      </c:catAx>
      <c:valAx>
        <c:axId val="4490887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49092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[Act in AGE (English) (válaszokkísérletek.xlsx]20kérdés!Kimutatás11</c:name>
    <c:fmtId val="6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none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hu-HU" cap="none" baseline="0">
                <a:solidFill>
                  <a:schemeClr val="tx1"/>
                </a:solidFill>
              </a:rPr>
              <a:t>Age 21-30</a:t>
            </a:r>
          </a:p>
        </c:rich>
      </c:tx>
      <c:layout>
        <c:manualLayout>
          <c:xMode val="edge"/>
          <c:yMode val="edge"/>
          <c:x val="0.15703319462365034"/>
          <c:y val="2.22531461231078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none" spc="120" normalizeH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ivotFmts>
      <c:pivotFmt>
        <c:idx val="0"/>
      </c:pivotFmt>
      <c:pivotFmt>
        <c:idx val="1"/>
      </c:pivotFmt>
      <c:pivotFmt>
        <c:idx val="2"/>
      </c:pivotFmt>
      <c:pivotFmt>
        <c:idx val="3"/>
      </c:pivotFmt>
      <c:pivotFmt>
        <c:idx val="4"/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diamond"/>
          <c:size val="6"/>
          <c:spPr>
            <a:solidFill>
              <a:schemeClr val="accent1"/>
            </a:solidFill>
            <a:ln w="9525">
              <a:solidFill>
                <a:schemeClr val="accent1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x"/>
          <c:size val="6"/>
          <c:spPr>
            <a:noFill/>
            <a:ln w="9525">
              <a:solidFill>
                <a:schemeClr val="accent4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square"/>
          <c:size val="6"/>
          <c:spPr>
            <a:solidFill>
              <a:schemeClr val="accent2"/>
            </a:solidFill>
            <a:ln w="9525">
              <a:solidFill>
                <a:schemeClr val="accent2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triangle"/>
          <c:size val="6"/>
          <c:spPr>
            <a:solidFill>
              <a:schemeClr val="accent3"/>
            </a:solidFill>
            <a:ln w="9525">
              <a:solidFill>
                <a:schemeClr val="accent3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star"/>
          <c:size val="6"/>
          <c:spPr>
            <a:noFill/>
            <a:ln w="9525">
              <a:solidFill>
                <a:schemeClr val="accent5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'20kérdés'!$B$149:$B$150</c:f>
              <c:strCache>
                <c:ptCount val="1"/>
                <c:pt idx="0">
                  <c:v>0 people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'20kérdés'!$A$151</c:f>
              <c:strCache>
                <c:ptCount val="1"/>
                <c:pt idx="0">
                  <c:v>Összeg</c:v>
                </c:pt>
              </c:strCache>
            </c:strRef>
          </c:cat>
          <c:val>
            <c:numRef>
              <c:f>'20kérdés'!$B$151</c:f>
              <c:numCache>
                <c:formatCode>General</c:formatCode>
                <c:ptCount val="1"/>
                <c:pt idx="0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6A-4355-8217-24FC58D513BC}"/>
            </c:ext>
          </c:extLst>
        </c:ser>
        <c:ser>
          <c:idx val="1"/>
          <c:order val="1"/>
          <c:tx>
            <c:strRef>
              <c:f>'20kérdés'!$C$149:$C$150</c:f>
              <c:strCache>
                <c:ptCount val="1"/>
                <c:pt idx="0">
                  <c:v>1-5 people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'20kérdés'!$A$151</c:f>
              <c:strCache>
                <c:ptCount val="1"/>
                <c:pt idx="0">
                  <c:v>Összeg</c:v>
                </c:pt>
              </c:strCache>
            </c:strRef>
          </c:cat>
          <c:val>
            <c:numRef>
              <c:f>'20kérdés'!$C$151</c:f>
              <c:numCache>
                <c:formatCode>General</c:formatCode>
                <c:ptCount val="1"/>
                <c:pt idx="0">
                  <c:v>171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6A-4355-8217-24FC58D513BC}"/>
            </c:ext>
          </c:extLst>
        </c:ser>
        <c:ser>
          <c:idx val="2"/>
          <c:order val="2"/>
          <c:tx>
            <c:strRef>
              <c:f>'20kérdés'!$D$149:$D$150</c:f>
              <c:strCache>
                <c:ptCount val="1"/>
                <c:pt idx="0">
                  <c:v>6-10 people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'20kérdés'!$A$151</c:f>
              <c:strCache>
                <c:ptCount val="1"/>
                <c:pt idx="0">
                  <c:v>Összeg</c:v>
                </c:pt>
              </c:strCache>
            </c:strRef>
          </c:cat>
          <c:val>
            <c:numRef>
              <c:f>'20kérdés'!$D$151</c:f>
              <c:numCache>
                <c:formatCode>General</c:formatCode>
                <c:ptCount val="1"/>
                <c:pt idx="0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06A-4355-8217-24FC58D513BC}"/>
            </c:ext>
          </c:extLst>
        </c:ser>
        <c:ser>
          <c:idx val="3"/>
          <c:order val="3"/>
          <c:tx>
            <c:strRef>
              <c:f>'20kérdés'!$E$149:$E$150</c:f>
              <c:strCache>
                <c:ptCount val="1"/>
                <c:pt idx="0">
                  <c:v>11-20 people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'20kérdés'!$A$151</c:f>
              <c:strCache>
                <c:ptCount val="1"/>
                <c:pt idx="0">
                  <c:v>Összeg</c:v>
                </c:pt>
              </c:strCache>
            </c:strRef>
          </c:cat>
          <c:val>
            <c:numRef>
              <c:f>'20kérdés'!$E$151</c:f>
              <c:numCache>
                <c:formatCode>General</c:formatCode>
                <c:ptCount val="1"/>
                <c:pt idx="0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06A-4355-8217-24FC58D513BC}"/>
            </c:ext>
          </c:extLst>
        </c:ser>
        <c:ser>
          <c:idx val="4"/>
          <c:order val="4"/>
          <c:tx>
            <c:strRef>
              <c:f>'20kérdés'!$F$149:$F$150</c:f>
              <c:strCache>
                <c:ptCount val="1"/>
                <c:pt idx="0">
                  <c:v>more than 20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'20kérdés'!$A$151</c:f>
              <c:strCache>
                <c:ptCount val="1"/>
                <c:pt idx="0">
                  <c:v>Összeg</c:v>
                </c:pt>
              </c:strCache>
            </c:strRef>
          </c:cat>
          <c:val>
            <c:numRef>
              <c:f>'20kérdés'!$F$151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06A-4355-8217-24FC58D513B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564449584"/>
        <c:axId val="564457784"/>
      </c:barChart>
      <c:catAx>
        <c:axId val="56444958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64457784"/>
        <c:crosses val="autoZero"/>
        <c:auto val="1"/>
        <c:lblAlgn val="ctr"/>
        <c:lblOffset val="100"/>
        <c:noMultiLvlLbl val="0"/>
      </c:catAx>
      <c:valAx>
        <c:axId val="56445778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64449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8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4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5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6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7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0649AD-FFE7-47F1-8C92-92B8D137A7A7}" type="datetimeFigureOut">
              <a:rPr lang="hu-HU" smtClean="0"/>
              <a:t>2021. 08. 09.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9180D4-B074-4D63-8571-1515752E8A2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05349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180D4-B074-4D63-8571-1515752E8A24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6239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180D4-B074-4D63-8571-1515752E8A24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155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hu-HU" dirty="0"/>
              <a:t>A cél az 50 kitöltő volt országonként</a:t>
            </a:r>
          </a:p>
          <a:p>
            <a:r>
              <a:rPr lang="hu-HU" dirty="0"/>
              <a:t>- Ezt csak 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180D4-B074-4D63-8571-1515752E8A24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837033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hu-HU" dirty="0"/>
              <a:t>A cél az 50 kitöltő volt országonként</a:t>
            </a:r>
          </a:p>
          <a:p>
            <a:r>
              <a:rPr lang="hu-HU" dirty="0"/>
              <a:t>- Ezt csak 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180D4-B074-4D63-8571-1515752E8A24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220055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180D4-B074-4D63-8571-1515752E8A24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5695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77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183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762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785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723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754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578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40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379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591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1307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95919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3194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4264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534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2540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956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8/9/2021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677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9.xml"/><Relationship Id="rId3" Type="http://schemas.openxmlformats.org/officeDocument/2006/relationships/chart" Target="../charts/chart24.xml"/><Relationship Id="rId7" Type="http://schemas.openxmlformats.org/officeDocument/2006/relationships/chart" Target="../charts/chart28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7.xml"/><Relationship Id="rId5" Type="http://schemas.openxmlformats.org/officeDocument/2006/relationships/chart" Target="../charts/chart26.xml"/><Relationship Id="rId4" Type="http://schemas.openxmlformats.org/officeDocument/2006/relationships/chart" Target="../charts/chart2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6.xml"/><Relationship Id="rId4" Type="http://schemas.openxmlformats.org/officeDocument/2006/relationships/chart" Target="../charts/char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.xml"/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chart" Target="../charts/chart4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err="1"/>
              <a:t>Questionnaire</a:t>
            </a:r>
            <a:r>
              <a:rPr lang="hu-HU" dirty="0"/>
              <a:t> </a:t>
            </a:r>
            <a:r>
              <a:rPr lang="hu-HU" dirty="0" err="1"/>
              <a:t>results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 err="1"/>
              <a:t>ACTage</a:t>
            </a:r>
            <a:r>
              <a:rPr lang="hu-HU" dirty="0"/>
              <a:t> Project meeting</a:t>
            </a:r>
          </a:p>
          <a:p>
            <a:r>
              <a:rPr lang="hu-HU" dirty="0"/>
              <a:t>August 26 – August 29, 2021 </a:t>
            </a:r>
          </a:p>
          <a:p>
            <a:r>
              <a:rPr lang="hu-HU" dirty="0"/>
              <a:t>Kőszeg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5640191" y="330017"/>
            <a:ext cx="30267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„</a:t>
            </a:r>
            <a:r>
              <a:rPr lang="en-US" dirty="0"/>
              <a:t>Age is inevitable. Aging isn't.</a:t>
            </a:r>
            <a:r>
              <a:rPr lang="hu-HU" dirty="0"/>
              <a:t>”</a:t>
            </a:r>
          </a:p>
          <a:p>
            <a:pPr algn="r"/>
            <a:r>
              <a:rPr lang="hu-HU" sz="1200" dirty="0" err="1"/>
              <a:t>Marv</a:t>
            </a:r>
            <a:r>
              <a:rPr lang="hu-HU" sz="1200" dirty="0"/>
              <a:t> </a:t>
            </a:r>
            <a:r>
              <a:rPr lang="hu-HU" sz="1200" dirty="0" err="1"/>
              <a:t>Levy</a:t>
            </a:r>
            <a:endParaRPr lang="en-US" sz="1200" dirty="0"/>
          </a:p>
          <a:p>
            <a:endParaRPr lang="hu-HU" dirty="0"/>
          </a:p>
        </p:txBody>
      </p:sp>
      <p:sp>
        <p:nvSpPr>
          <p:cNvPr id="5" name="Szövegdoboz 4"/>
          <p:cNvSpPr txBox="1"/>
          <p:nvPr/>
        </p:nvSpPr>
        <p:spPr>
          <a:xfrm>
            <a:off x="2880383" y="1765079"/>
            <a:ext cx="3383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Juniors for Seniors</a:t>
            </a:r>
            <a:r>
              <a:rPr lang="hu-HU" dirty="0"/>
              <a:t> - </a:t>
            </a:r>
            <a:r>
              <a:rPr lang="en-US" dirty="0"/>
              <a:t> Active Ageing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37994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The </a:t>
            </a:r>
            <a:r>
              <a:rPr lang="hu-HU" dirty="0" err="1"/>
              <a:t>survey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latin typeface="+mj-lt"/>
              </a:rPr>
              <a:t>This questionnaire has been made within the project “Juniors for Seniors – Active Aging”,</a:t>
            </a:r>
            <a:r>
              <a:rPr lang="en-US" dirty="0">
                <a:latin typeface="+mj-lt"/>
                <a:ea typeface="Calibri" panose="020F0502020204030204" pitchFamily="34" charset="0"/>
              </a:rPr>
              <a:t> No 612722-CITIZ-1-2019-1-SI-CITIZ-NT</a:t>
            </a:r>
            <a:r>
              <a:rPr lang="en-US" dirty="0">
                <a:latin typeface="+mj-lt"/>
              </a:rPr>
              <a:t>  supported by the European Union, under the program Europe for Citizens. </a:t>
            </a:r>
          </a:p>
          <a:p>
            <a:r>
              <a:rPr lang="en-US" dirty="0"/>
              <a:t>The aim: to get to know and compare the lives and habits of elderly living in different countries, also regarding the epidemic</a:t>
            </a:r>
          </a:p>
          <a:p>
            <a:r>
              <a:rPr lang="en-US" dirty="0"/>
              <a:t>Data collection online, in some cases offline</a:t>
            </a:r>
          </a:p>
          <a:p>
            <a:r>
              <a:rPr lang="en-US" dirty="0"/>
              <a:t>20 questions: closed questions</a:t>
            </a:r>
          </a:p>
          <a:p>
            <a:r>
              <a:rPr lang="en-US" dirty="0"/>
              <a:t>The survey is not representative</a:t>
            </a:r>
          </a:p>
          <a:p>
            <a:r>
              <a:rPr lang="en-US" dirty="0"/>
              <a:t>The survey cannot be considered as a scientific analysis</a:t>
            </a:r>
          </a:p>
          <a:p>
            <a:r>
              <a:rPr lang="en-US" dirty="0"/>
              <a:t>The results are only for this sample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2109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-693353" y="186256"/>
            <a:ext cx="10364451" cy="736458"/>
          </a:xfrm>
        </p:spPr>
        <p:txBody>
          <a:bodyPr/>
          <a:lstStyle/>
          <a:p>
            <a:r>
              <a:rPr lang="en-US" dirty="0"/>
              <a:t>Completers, Age and gender</a:t>
            </a:r>
          </a:p>
        </p:txBody>
      </p:sp>
      <p:graphicFrame>
        <p:nvGraphicFramePr>
          <p:cNvPr id="6" name="Diagra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7476100"/>
              </p:ext>
            </p:extLst>
          </p:nvPr>
        </p:nvGraphicFramePr>
        <p:xfrm>
          <a:off x="528657" y="1416426"/>
          <a:ext cx="7419589" cy="2065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zövegdoboz 6"/>
          <p:cNvSpPr txBox="1"/>
          <p:nvPr/>
        </p:nvSpPr>
        <p:spPr>
          <a:xfrm>
            <a:off x="679352" y="3790546"/>
            <a:ext cx="3501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aim was: 50 completers/country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679352" y="4536831"/>
            <a:ext cx="2324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- 6 countries completed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826477" y="5169877"/>
            <a:ext cx="4387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- </a:t>
            </a:r>
            <a:r>
              <a:rPr lang="en-US" dirty="0"/>
              <a:t>Bulgaria (3), England (1), some countries (0) 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826477" y="5899638"/>
            <a:ext cx="5927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- </a:t>
            </a:r>
            <a:r>
              <a:rPr lang="en-US" dirty="0"/>
              <a:t>This must be considered  while understanding the graphs  (%)</a:t>
            </a:r>
          </a:p>
        </p:txBody>
      </p:sp>
    </p:spTree>
    <p:extLst>
      <p:ext uri="{BB962C8B-B14F-4D97-AF65-F5344CB8AC3E}">
        <p14:creationId xmlns:p14="http://schemas.microsoft.com/office/powerpoint/2010/main" val="1942144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-693353" y="186256"/>
            <a:ext cx="10364451" cy="736458"/>
          </a:xfrm>
        </p:spPr>
        <p:txBody>
          <a:bodyPr/>
          <a:lstStyle/>
          <a:p>
            <a:r>
              <a:rPr lang="hu-HU" dirty="0" err="1"/>
              <a:t>Completers</a:t>
            </a:r>
            <a:r>
              <a:rPr lang="hu-HU" dirty="0"/>
              <a:t>, </a:t>
            </a:r>
            <a:r>
              <a:rPr lang="hu-HU" dirty="0" err="1"/>
              <a:t>Age</a:t>
            </a:r>
            <a:r>
              <a:rPr lang="hu-HU" dirty="0"/>
              <a:t> and </a:t>
            </a:r>
            <a:r>
              <a:rPr lang="hu-HU" dirty="0" err="1"/>
              <a:t>gender</a:t>
            </a:r>
            <a:endParaRPr lang="hu-HU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740782657"/>
              </p:ext>
            </p:extLst>
          </p:nvPr>
        </p:nvGraphicFramePr>
        <p:xfrm>
          <a:off x="175846" y="3561976"/>
          <a:ext cx="5456323" cy="2670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agram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5177135"/>
              </p:ext>
            </p:extLst>
          </p:nvPr>
        </p:nvGraphicFramePr>
        <p:xfrm>
          <a:off x="1037654" y="1047377"/>
          <a:ext cx="3870960" cy="2231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Szövegdoboz 2"/>
          <p:cNvSpPr txBox="1"/>
          <p:nvPr/>
        </p:nvSpPr>
        <p:spPr>
          <a:xfrm>
            <a:off x="5310555" y="1758462"/>
            <a:ext cx="3431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1/3 of the completers is from the elder age group 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5850406" y="4141177"/>
            <a:ext cx="3163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- 59% of completers are women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5850406" y="4510509"/>
            <a:ext cx="2982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hu-HU" dirty="0" err="1"/>
              <a:t>Also</a:t>
            </a:r>
            <a:r>
              <a:rPr lang="hu-HU" dirty="0"/>
              <a:t> </a:t>
            </a:r>
            <a:r>
              <a:rPr lang="hu-HU" dirty="0" err="1"/>
              <a:t>their</a:t>
            </a:r>
            <a:r>
              <a:rPr lang="hu-HU" dirty="0"/>
              <a:t> ratio is </a:t>
            </a:r>
            <a:r>
              <a:rPr lang="hu-HU" dirty="0" err="1"/>
              <a:t>bigger</a:t>
            </a:r>
            <a:r>
              <a:rPr lang="hu-HU" dirty="0"/>
              <a:t> in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populatióban</a:t>
            </a:r>
            <a:endParaRPr lang="hu-HU" dirty="0"/>
          </a:p>
        </p:txBody>
      </p:sp>
      <p:sp>
        <p:nvSpPr>
          <p:cNvPr id="10" name="Szövegdoboz 9"/>
          <p:cNvSpPr txBox="1"/>
          <p:nvPr/>
        </p:nvSpPr>
        <p:spPr>
          <a:xfrm>
            <a:off x="5850406" y="5156840"/>
            <a:ext cx="2585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- </a:t>
            </a:r>
            <a:r>
              <a:rPr lang="hu-HU" dirty="0" err="1"/>
              <a:t>They</a:t>
            </a:r>
            <a:r>
              <a:rPr lang="hu-HU" dirty="0"/>
              <a:t> </a:t>
            </a:r>
            <a:r>
              <a:rPr lang="hu-HU" dirty="0" err="1"/>
              <a:t>preffered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fill</a:t>
            </a:r>
            <a:r>
              <a:rPr lang="hu-HU" dirty="0"/>
              <a:t> </a:t>
            </a:r>
            <a:r>
              <a:rPr lang="hu-HU" dirty="0" err="1"/>
              <a:t>it</a:t>
            </a:r>
            <a:r>
              <a:rPr lang="hu-HU" dirty="0"/>
              <a:t> in </a:t>
            </a:r>
            <a:r>
              <a:rPr lang="hu-HU" dirty="0" err="1"/>
              <a:t>than</a:t>
            </a:r>
            <a:r>
              <a:rPr lang="hu-HU" dirty="0"/>
              <a:t> man,</a:t>
            </a:r>
          </a:p>
        </p:txBody>
      </p:sp>
    </p:spTree>
    <p:extLst>
      <p:ext uri="{BB962C8B-B14F-4D97-AF65-F5344CB8AC3E}">
        <p14:creationId xmlns:p14="http://schemas.microsoft.com/office/powerpoint/2010/main" val="1067294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-610225" y="618518"/>
            <a:ext cx="10364451" cy="919338"/>
          </a:xfrm>
        </p:spPr>
        <p:txBody>
          <a:bodyPr/>
          <a:lstStyle/>
          <a:p>
            <a:r>
              <a:rPr lang="hu-HU" dirty="0"/>
              <a:t>habitation</a:t>
            </a: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65724117"/>
              </p:ext>
            </p:extLst>
          </p:nvPr>
        </p:nvGraphicFramePr>
        <p:xfrm>
          <a:off x="233837" y="3941192"/>
          <a:ext cx="7722524" cy="2096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Diagra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3552964"/>
              </p:ext>
            </p:extLst>
          </p:nvPr>
        </p:nvGraphicFramePr>
        <p:xfrm>
          <a:off x="567943" y="1692600"/>
          <a:ext cx="5278942" cy="1824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Szövegdoboz 2"/>
          <p:cNvSpPr txBox="1"/>
          <p:nvPr/>
        </p:nvSpPr>
        <p:spPr>
          <a:xfrm>
            <a:off x="5503985" y="1846385"/>
            <a:ext cx="3228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Typically, those answered who live in small settlements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5196254" y="3671667"/>
            <a:ext cx="3536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The ratio of the settlements is the same in each age groups</a:t>
            </a:r>
          </a:p>
        </p:txBody>
      </p:sp>
    </p:spTree>
    <p:extLst>
      <p:ext uri="{BB962C8B-B14F-4D97-AF65-F5344CB8AC3E}">
        <p14:creationId xmlns:p14="http://schemas.microsoft.com/office/powerpoint/2010/main" val="2316089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90313" y="188920"/>
            <a:ext cx="7530125" cy="919338"/>
          </a:xfrm>
        </p:spPr>
        <p:txBody>
          <a:bodyPr>
            <a:normAutofit/>
          </a:bodyPr>
          <a:lstStyle/>
          <a:p>
            <a:r>
              <a:rPr lang="hu-HU" dirty="0"/>
              <a:t>Education, marital status</a:t>
            </a: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191793768"/>
              </p:ext>
            </p:extLst>
          </p:nvPr>
        </p:nvGraphicFramePr>
        <p:xfrm>
          <a:off x="3950891" y="1108258"/>
          <a:ext cx="4896196" cy="2273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Diagram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1896813"/>
              </p:ext>
            </p:extLst>
          </p:nvPr>
        </p:nvGraphicFramePr>
        <p:xfrm>
          <a:off x="437963" y="3860250"/>
          <a:ext cx="5091546" cy="2298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zövegdoboz 2"/>
          <p:cNvSpPr txBox="1"/>
          <p:nvPr/>
        </p:nvSpPr>
        <p:spPr>
          <a:xfrm>
            <a:off x="263769" y="1586722"/>
            <a:ext cx="35823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- About half of the copleters have secondary education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263769" y="2366123"/>
            <a:ext cx="3687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- About one third of the copleters have higher education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5864469" y="4132385"/>
            <a:ext cx="2247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- only 10% live alone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5864469" y="4501717"/>
            <a:ext cx="26370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/>
              <a:t>60% live in a couple,  </a:t>
            </a:r>
          </a:p>
          <a:p>
            <a:r>
              <a:rPr lang="en-US"/>
              <a:t>    mostly the younger ones</a:t>
            </a:r>
          </a:p>
        </p:txBody>
      </p:sp>
    </p:spTree>
    <p:extLst>
      <p:ext uri="{BB962C8B-B14F-4D97-AF65-F5344CB8AC3E}">
        <p14:creationId xmlns:p14="http://schemas.microsoft.com/office/powerpoint/2010/main" val="460839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7975" y="174115"/>
            <a:ext cx="9148516" cy="919338"/>
          </a:xfrm>
        </p:spPr>
        <p:txBody>
          <a:bodyPr>
            <a:normAutofit/>
          </a:bodyPr>
          <a:lstStyle/>
          <a:p>
            <a:r>
              <a:rPr lang="en-US" dirty="0"/>
              <a:t>living circumstances</a:t>
            </a:r>
          </a:p>
        </p:txBody>
      </p:sp>
      <p:graphicFrame>
        <p:nvGraphicFramePr>
          <p:cNvPr id="6" name="Diagra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8383270"/>
              </p:ext>
            </p:extLst>
          </p:nvPr>
        </p:nvGraphicFramePr>
        <p:xfrm>
          <a:off x="122505" y="891230"/>
          <a:ext cx="5574910" cy="2278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Diagram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6278652"/>
              </p:ext>
            </p:extLst>
          </p:nvPr>
        </p:nvGraphicFramePr>
        <p:xfrm>
          <a:off x="263769" y="3283793"/>
          <a:ext cx="5820508" cy="3292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zövegdoboz 6"/>
          <p:cNvSpPr txBox="1"/>
          <p:nvPr/>
        </p:nvSpPr>
        <p:spPr>
          <a:xfrm>
            <a:off x="5987562" y="1538654"/>
            <a:ext cx="25181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/>
              <a:t>Mostly one generation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5987562" y="2063661"/>
            <a:ext cx="1710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-  1/3 live alone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5987561" y="2411223"/>
            <a:ext cx="2788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/>
              <a:t>Living with more generation is rare (why?)</a:t>
            </a:r>
          </a:p>
        </p:txBody>
      </p:sp>
      <p:sp>
        <p:nvSpPr>
          <p:cNvPr id="11" name="Szövegdoboz 10"/>
          <p:cNvSpPr txBox="1"/>
          <p:nvPr/>
        </p:nvSpPr>
        <p:spPr>
          <a:xfrm>
            <a:off x="5374819" y="3510031"/>
            <a:ext cx="32735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/>
              <a:t>More generation live together:</a:t>
            </a:r>
          </a:p>
          <a:p>
            <a:r>
              <a:rPr lang="en-US"/>
              <a:t>     Slovenia, Poland, </a:t>
            </a:r>
          </a:p>
          <a:p>
            <a:r>
              <a:rPr lang="en-US"/>
              <a:t>     Germany, Austria, Bulgaria</a:t>
            </a:r>
          </a:p>
        </p:txBody>
      </p:sp>
    </p:spTree>
    <p:extLst>
      <p:ext uri="{BB962C8B-B14F-4D97-AF65-F5344CB8AC3E}">
        <p14:creationId xmlns:p14="http://schemas.microsoft.com/office/powerpoint/2010/main" val="3178685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336430" y="363541"/>
            <a:ext cx="6800011" cy="877774"/>
          </a:xfrm>
        </p:spPr>
        <p:txBody>
          <a:bodyPr/>
          <a:lstStyle/>
          <a:p>
            <a:r>
              <a:rPr lang="en-US" dirty="0"/>
              <a:t>Pension/income</a:t>
            </a:r>
          </a:p>
        </p:txBody>
      </p:sp>
      <p:graphicFrame>
        <p:nvGraphicFramePr>
          <p:cNvPr id="8" name="Tartalom helye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790835395"/>
              </p:ext>
            </p:extLst>
          </p:nvPr>
        </p:nvGraphicFramePr>
        <p:xfrm>
          <a:off x="147811" y="953963"/>
          <a:ext cx="4588624" cy="2362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Diagram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4484966"/>
              </p:ext>
            </p:extLst>
          </p:nvPr>
        </p:nvGraphicFramePr>
        <p:xfrm>
          <a:off x="394447" y="3316940"/>
          <a:ext cx="7213076" cy="20718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zövegdoboz 2"/>
          <p:cNvSpPr txBox="1"/>
          <p:nvPr/>
        </p:nvSpPr>
        <p:spPr>
          <a:xfrm>
            <a:off x="4736434" y="1113042"/>
            <a:ext cx="3823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The average is not the same in the countries, and the difference is big.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4933446" y="1926027"/>
            <a:ext cx="3429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 Only1/3 lives under the average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4933446" y="2531363"/>
            <a:ext cx="3527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1/3 thinks that lives better than the average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340659" y="5604639"/>
            <a:ext cx="4862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Most much more and much less are in Romania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340659" y="5969120"/>
            <a:ext cx="4625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In Slovenia there isn’t much more and much less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322729" y="5253319"/>
            <a:ext cx="4317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Cyprus and Czech Republic mostly average</a:t>
            </a:r>
          </a:p>
        </p:txBody>
      </p:sp>
    </p:spTree>
    <p:extLst>
      <p:ext uri="{BB962C8B-B14F-4D97-AF65-F5344CB8AC3E}">
        <p14:creationId xmlns:p14="http://schemas.microsoft.com/office/powerpoint/2010/main" val="1752130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479249" y="209201"/>
            <a:ext cx="4006392" cy="886087"/>
          </a:xfrm>
        </p:spPr>
        <p:txBody>
          <a:bodyPr/>
          <a:lstStyle/>
          <a:p>
            <a:r>
              <a:rPr lang="en-US" dirty="0"/>
              <a:t>Work</a:t>
            </a: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780740197"/>
              </p:ext>
            </p:extLst>
          </p:nvPr>
        </p:nvGraphicFramePr>
        <p:xfrm>
          <a:off x="187144" y="3878509"/>
          <a:ext cx="3200400" cy="1814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Diagram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7718443"/>
              </p:ext>
            </p:extLst>
          </p:nvPr>
        </p:nvGraphicFramePr>
        <p:xfrm>
          <a:off x="362990" y="1369606"/>
          <a:ext cx="7730836" cy="27867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zövegdoboz 2"/>
          <p:cNvSpPr txBox="1"/>
          <p:nvPr/>
        </p:nvSpPr>
        <p:spPr>
          <a:xfrm>
            <a:off x="790409" y="6062179"/>
            <a:ext cx="4617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Male and female work about in the same ratio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2839916" y="4156363"/>
            <a:ext cx="5537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Voluntary work is outstanding in Germany and Slovenia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2839916" y="4525695"/>
            <a:ext cx="2950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In Slovakia mostly for money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2839916" y="4988215"/>
            <a:ext cx="5592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Work done for the family is very intensive in all countries 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2839916" y="5430235"/>
            <a:ext cx="5952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The least people work in Romania, then Poland and Cyprus)</a:t>
            </a:r>
          </a:p>
        </p:txBody>
      </p:sp>
    </p:spTree>
    <p:extLst>
      <p:ext uri="{BB962C8B-B14F-4D97-AF65-F5344CB8AC3E}">
        <p14:creationId xmlns:p14="http://schemas.microsoft.com/office/powerpoint/2010/main" val="3661770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-643476" y="209201"/>
            <a:ext cx="10364451" cy="886087"/>
          </a:xfrm>
        </p:spPr>
        <p:txBody>
          <a:bodyPr/>
          <a:lstStyle/>
          <a:p>
            <a:r>
              <a:rPr lang="en-US" dirty="0"/>
              <a:t>social life</a:t>
            </a:r>
          </a:p>
        </p:txBody>
      </p:sp>
      <p:graphicFrame>
        <p:nvGraphicFramePr>
          <p:cNvPr id="6" name="Diagra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4514490"/>
              </p:ext>
            </p:extLst>
          </p:nvPr>
        </p:nvGraphicFramePr>
        <p:xfrm>
          <a:off x="-1" y="934230"/>
          <a:ext cx="4783015" cy="1861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Diagram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0945412"/>
              </p:ext>
            </p:extLst>
          </p:nvPr>
        </p:nvGraphicFramePr>
        <p:xfrm>
          <a:off x="253325" y="2930717"/>
          <a:ext cx="5627716" cy="2361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zövegdoboz 2"/>
          <p:cNvSpPr txBox="1"/>
          <p:nvPr/>
        </p:nvSpPr>
        <p:spPr>
          <a:xfrm>
            <a:off x="5416062" y="1608992"/>
            <a:ext cx="3227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about ½ active in the social life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5426489" y="2039483"/>
            <a:ext cx="1709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- 9% is lonely </a:t>
            </a:r>
            <a:r>
              <a:rPr lang="en-US" dirty="0">
                <a:sym typeface="Wingdings" panose="05000000000000000000" pitchFamily="2" charset="2"/>
              </a:rPr>
              <a:t></a:t>
            </a:r>
            <a:endParaRPr lang="en-US" dirty="0"/>
          </a:p>
        </p:txBody>
      </p:sp>
      <p:sp>
        <p:nvSpPr>
          <p:cNvPr id="5" name="Szövegdoboz 4"/>
          <p:cNvSpPr txBox="1"/>
          <p:nvPr/>
        </p:nvSpPr>
        <p:spPr>
          <a:xfrm>
            <a:off x="351692" y="5292658"/>
            <a:ext cx="74269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 Elder people are more lonely, younger ones (not surprisingly) are more active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295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-643476" y="209201"/>
            <a:ext cx="10364451" cy="886087"/>
          </a:xfrm>
        </p:spPr>
        <p:txBody>
          <a:bodyPr/>
          <a:lstStyle/>
          <a:p>
            <a:r>
              <a:rPr lang="en-US" dirty="0"/>
              <a:t>social life</a:t>
            </a:r>
          </a:p>
        </p:txBody>
      </p:sp>
      <p:graphicFrame>
        <p:nvGraphicFramePr>
          <p:cNvPr id="7" name="Diagra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5398649"/>
              </p:ext>
            </p:extLst>
          </p:nvPr>
        </p:nvGraphicFramePr>
        <p:xfrm>
          <a:off x="727363" y="1095288"/>
          <a:ext cx="7622771" cy="3060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zövegdoboz 2"/>
          <p:cNvSpPr txBox="1"/>
          <p:nvPr/>
        </p:nvSpPr>
        <p:spPr>
          <a:xfrm>
            <a:off x="640036" y="4234376"/>
            <a:ext cx="4584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- Dutch and German people are the most active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640036" y="4747846"/>
            <a:ext cx="6294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- Polish and Romanian persons are in touch mostly within the family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576980" y="5261316"/>
            <a:ext cx="7255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- Among Romanians, Austrians and Cipriots the ratio of lonly people is bigger.</a:t>
            </a:r>
          </a:p>
        </p:txBody>
      </p:sp>
    </p:spTree>
    <p:extLst>
      <p:ext uri="{BB962C8B-B14F-4D97-AF65-F5344CB8AC3E}">
        <p14:creationId xmlns:p14="http://schemas.microsoft.com/office/powerpoint/2010/main" val="4259026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-1042487" y="136380"/>
            <a:ext cx="10364451" cy="1044028"/>
          </a:xfrm>
        </p:spPr>
        <p:txBody>
          <a:bodyPr/>
          <a:lstStyle/>
          <a:p>
            <a:r>
              <a:rPr lang="en-US" dirty="0"/>
              <a:t>vacation</a:t>
            </a: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39615104"/>
              </p:ext>
            </p:extLst>
          </p:nvPr>
        </p:nvGraphicFramePr>
        <p:xfrm>
          <a:off x="0" y="1180408"/>
          <a:ext cx="4867672" cy="1830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Diagra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868144"/>
              </p:ext>
            </p:extLst>
          </p:nvPr>
        </p:nvGraphicFramePr>
        <p:xfrm>
          <a:off x="4568740" y="3575681"/>
          <a:ext cx="3621664" cy="21700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zövegdoboz 2"/>
          <p:cNvSpPr txBox="1"/>
          <p:nvPr/>
        </p:nvSpPr>
        <p:spPr>
          <a:xfrm>
            <a:off x="5513294" y="1613647"/>
            <a:ext cx="3160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- about 2/3 can go to holiday</a:t>
            </a:r>
            <a:r>
              <a:rPr lang="en-US">
                <a:sym typeface="Wingdings" panose="05000000000000000000" pitchFamily="2" charset="2"/>
              </a:rPr>
              <a:t></a:t>
            </a:r>
            <a:endParaRPr lang="en-US"/>
          </a:p>
        </p:txBody>
      </p:sp>
      <p:sp>
        <p:nvSpPr>
          <p:cNvPr id="6" name="Szövegdoboz 5"/>
          <p:cNvSpPr txBox="1"/>
          <p:nvPr/>
        </p:nvSpPr>
        <p:spPr>
          <a:xfrm>
            <a:off x="770965" y="4186518"/>
            <a:ext cx="2432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- about ½ only domestic</a:t>
            </a:r>
          </a:p>
        </p:txBody>
      </p:sp>
    </p:spTree>
    <p:extLst>
      <p:ext uri="{BB962C8B-B14F-4D97-AF65-F5344CB8AC3E}">
        <p14:creationId xmlns:p14="http://schemas.microsoft.com/office/powerpoint/2010/main" val="38045871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-1042487" y="136380"/>
            <a:ext cx="10364451" cy="1044028"/>
          </a:xfrm>
        </p:spPr>
        <p:txBody>
          <a:bodyPr/>
          <a:lstStyle/>
          <a:p>
            <a:r>
              <a:rPr lang="en-US" dirty="0"/>
              <a:t>vacation</a:t>
            </a:r>
          </a:p>
        </p:txBody>
      </p:sp>
      <p:graphicFrame>
        <p:nvGraphicFramePr>
          <p:cNvPr id="5" name="Diagram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9675346"/>
              </p:ext>
            </p:extLst>
          </p:nvPr>
        </p:nvGraphicFramePr>
        <p:xfrm>
          <a:off x="70906" y="1650603"/>
          <a:ext cx="10408836" cy="2652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Szövegdoboz 5"/>
          <p:cNvSpPr txBox="1"/>
          <p:nvPr/>
        </p:nvSpPr>
        <p:spPr>
          <a:xfrm>
            <a:off x="457200" y="4823012"/>
            <a:ext cx="6840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- 65-70: mostly the Germans, 71-75: mostly Dutch people go on holiday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493059" y="5459506"/>
            <a:ext cx="6165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- Among elder people health and financial difficulties are bigger</a:t>
            </a:r>
          </a:p>
        </p:txBody>
      </p:sp>
    </p:spTree>
    <p:extLst>
      <p:ext uri="{BB962C8B-B14F-4D97-AF65-F5344CB8AC3E}">
        <p14:creationId xmlns:p14="http://schemas.microsoft.com/office/powerpoint/2010/main" val="42373131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-600799" y="109674"/>
            <a:ext cx="10364451" cy="969214"/>
          </a:xfrm>
        </p:spPr>
        <p:txBody>
          <a:bodyPr/>
          <a:lstStyle/>
          <a:p>
            <a:r>
              <a:rPr lang="en-US" dirty="0"/>
              <a:t>Free time activities</a:t>
            </a: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42907653"/>
              </p:ext>
            </p:extLst>
          </p:nvPr>
        </p:nvGraphicFramePr>
        <p:xfrm>
          <a:off x="1" y="949573"/>
          <a:ext cx="9205546" cy="1111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Diagram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8461165"/>
              </p:ext>
            </p:extLst>
          </p:nvPr>
        </p:nvGraphicFramePr>
        <p:xfrm>
          <a:off x="0" y="2060917"/>
          <a:ext cx="8414237" cy="1033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Diagra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8696405"/>
              </p:ext>
            </p:extLst>
          </p:nvPr>
        </p:nvGraphicFramePr>
        <p:xfrm>
          <a:off x="-162024" y="4404413"/>
          <a:ext cx="9367570" cy="1697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Szövegdoboz 2"/>
          <p:cNvSpPr txBox="1"/>
          <p:nvPr/>
        </p:nvSpPr>
        <p:spPr>
          <a:xfrm>
            <a:off x="237392" y="3499338"/>
            <a:ext cx="8832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- Women are twice as active in the upper activities as men, but they also like crossward puzzles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194688" y="3951876"/>
            <a:ext cx="6851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- gardening, reading, taking care of grandchildren are the most popular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237392" y="6268274"/>
            <a:ext cx="6853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- Among elderlies there are less activities, particularly the physical ones.</a:t>
            </a:r>
          </a:p>
        </p:txBody>
      </p:sp>
    </p:spTree>
    <p:extLst>
      <p:ext uri="{BB962C8B-B14F-4D97-AF65-F5344CB8AC3E}">
        <p14:creationId xmlns:p14="http://schemas.microsoft.com/office/powerpoint/2010/main" val="3342351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-917796" y="141449"/>
            <a:ext cx="10364451" cy="844523"/>
          </a:xfrm>
        </p:spPr>
        <p:txBody>
          <a:bodyPr/>
          <a:lstStyle/>
          <a:p>
            <a:r>
              <a:rPr lang="en-US" dirty="0"/>
              <a:t>Physical activities</a:t>
            </a: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572950077"/>
              </p:ext>
            </p:extLst>
          </p:nvPr>
        </p:nvGraphicFramePr>
        <p:xfrm>
          <a:off x="43063" y="762777"/>
          <a:ext cx="5085157" cy="18167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Diagram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1044695"/>
              </p:ext>
            </p:extLst>
          </p:nvPr>
        </p:nvGraphicFramePr>
        <p:xfrm>
          <a:off x="5173018" y="840728"/>
          <a:ext cx="3598124" cy="1616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Diagra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2002553"/>
              </p:ext>
            </p:extLst>
          </p:nvPr>
        </p:nvGraphicFramePr>
        <p:xfrm>
          <a:off x="64284" y="2434087"/>
          <a:ext cx="3770180" cy="1633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Diagra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6957699"/>
              </p:ext>
            </p:extLst>
          </p:nvPr>
        </p:nvGraphicFramePr>
        <p:xfrm>
          <a:off x="5077257" y="2430343"/>
          <a:ext cx="3685985" cy="1786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Diagram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7052037"/>
              </p:ext>
            </p:extLst>
          </p:nvPr>
        </p:nvGraphicFramePr>
        <p:xfrm>
          <a:off x="121943" y="4108765"/>
          <a:ext cx="3654862" cy="17590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Diagram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4006204"/>
              </p:ext>
            </p:extLst>
          </p:nvPr>
        </p:nvGraphicFramePr>
        <p:xfrm>
          <a:off x="5077257" y="4108765"/>
          <a:ext cx="3584058" cy="1772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1" name="Diagram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4880894"/>
              </p:ext>
            </p:extLst>
          </p:nvPr>
        </p:nvGraphicFramePr>
        <p:xfrm>
          <a:off x="3578415" y="3456791"/>
          <a:ext cx="2087034" cy="1219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" name="Szövegdoboz 2"/>
          <p:cNvSpPr txBox="1"/>
          <p:nvPr/>
        </p:nvSpPr>
        <p:spPr>
          <a:xfrm>
            <a:off x="237392" y="5961185"/>
            <a:ext cx="8493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- Walking is the most typical; Austrians, Germans and Slovenians like hiking,  Dutch bikeing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237392" y="6410500"/>
            <a:ext cx="4694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- only 6% is inactive, no activities were marked</a:t>
            </a:r>
            <a:r>
              <a:rPr lang="en-US">
                <a:sym typeface="Wingdings" panose="05000000000000000000" pitchFamily="2" charset="2"/>
              </a:rPr>
              <a:t>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992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-451964" y="149006"/>
            <a:ext cx="10364451" cy="935963"/>
          </a:xfrm>
        </p:spPr>
        <p:txBody>
          <a:bodyPr/>
          <a:lstStyle/>
          <a:p>
            <a:r>
              <a:rPr lang="en-US" dirty="0"/>
              <a:t>Courses, university</a:t>
            </a: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83684881"/>
              </p:ext>
            </p:extLst>
          </p:nvPr>
        </p:nvGraphicFramePr>
        <p:xfrm>
          <a:off x="309120" y="4641848"/>
          <a:ext cx="7956222" cy="1639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Diagram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3411393"/>
              </p:ext>
            </p:extLst>
          </p:nvPr>
        </p:nvGraphicFramePr>
        <p:xfrm>
          <a:off x="3519612" y="985086"/>
          <a:ext cx="5413372" cy="2074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Diagra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0612818"/>
              </p:ext>
            </p:extLst>
          </p:nvPr>
        </p:nvGraphicFramePr>
        <p:xfrm>
          <a:off x="232376" y="905536"/>
          <a:ext cx="2976816" cy="1453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Szövegdoboz 2"/>
          <p:cNvSpPr txBox="1"/>
          <p:nvPr/>
        </p:nvSpPr>
        <p:spPr>
          <a:xfrm>
            <a:off x="879231" y="2803693"/>
            <a:ext cx="1091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- only 9%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800100" y="3194816"/>
            <a:ext cx="2735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- Czech, Dutch and German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791308" y="3574046"/>
            <a:ext cx="7293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- Romanians are not interested at all, but also in other countries only very few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800100" y="4030992"/>
            <a:ext cx="5099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Among the younger population men are more active</a:t>
            </a:r>
          </a:p>
        </p:txBody>
      </p:sp>
    </p:spTree>
    <p:extLst>
      <p:ext uri="{BB962C8B-B14F-4D97-AF65-F5344CB8AC3E}">
        <p14:creationId xmlns:p14="http://schemas.microsoft.com/office/powerpoint/2010/main" val="18367287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6634" y="341424"/>
            <a:ext cx="8927749" cy="889772"/>
          </a:xfrm>
        </p:spPr>
        <p:txBody>
          <a:bodyPr>
            <a:normAutofit fontScale="90000"/>
          </a:bodyPr>
          <a:lstStyle/>
          <a:p>
            <a:r>
              <a:rPr lang="en-US" dirty="0"/>
              <a:t>Which equipment do you use and how often?</a:t>
            </a:r>
            <a:endParaRPr lang="hu-HU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887143752"/>
              </p:ext>
            </p:extLst>
          </p:nvPr>
        </p:nvGraphicFramePr>
        <p:xfrm>
          <a:off x="537055" y="1272437"/>
          <a:ext cx="3989291" cy="2041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Diagram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3569004"/>
              </p:ext>
            </p:extLst>
          </p:nvPr>
        </p:nvGraphicFramePr>
        <p:xfrm>
          <a:off x="4776367" y="1231196"/>
          <a:ext cx="3997509" cy="2082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Diagra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4771258"/>
              </p:ext>
            </p:extLst>
          </p:nvPr>
        </p:nvGraphicFramePr>
        <p:xfrm>
          <a:off x="537055" y="3427094"/>
          <a:ext cx="3989291" cy="2076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Diagra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7791298"/>
              </p:ext>
            </p:extLst>
          </p:nvPr>
        </p:nvGraphicFramePr>
        <p:xfrm>
          <a:off x="4776367" y="3427095"/>
          <a:ext cx="3780693" cy="2076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Szövegdoboz 2"/>
          <p:cNvSpPr txBox="1"/>
          <p:nvPr/>
        </p:nvSpPr>
        <p:spPr>
          <a:xfrm>
            <a:off x="537055" y="5380241"/>
            <a:ext cx="5436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- Using mobile phone and computer are the most common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410828" y="5919255"/>
            <a:ext cx="8322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As a surprise, in some countries a big part of the interviewed doesn’t use phone either</a:t>
            </a:r>
          </a:p>
        </p:txBody>
      </p:sp>
    </p:spTree>
    <p:extLst>
      <p:ext uri="{BB962C8B-B14F-4D97-AF65-F5344CB8AC3E}">
        <p14:creationId xmlns:p14="http://schemas.microsoft.com/office/powerpoint/2010/main" val="15517164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-608974" y="222592"/>
            <a:ext cx="10364451" cy="927479"/>
          </a:xfrm>
        </p:spPr>
        <p:txBody>
          <a:bodyPr/>
          <a:lstStyle/>
          <a:p>
            <a:r>
              <a:rPr lang="en-US" dirty="0"/>
              <a:t>Contact during pandemic</a:t>
            </a: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125505034"/>
              </p:ext>
            </p:extLst>
          </p:nvPr>
        </p:nvGraphicFramePr>
        <p:xfrm>
          <a:off x="378070" y="1150070"/>
          <a:ext cx="8185638" cy="2445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Diagram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5868320"/>
              </p:ext>
            </p:extLst>
          </p:nvPr>
        </p:nvGraphicFramePr>
        <p:xfrm>
          <a:off x="490333" y="4400324"/>
          <a:ext cx="4853443" cy="1587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zövegdoboz 2"/>
          <p:cNvSpPr txBox="1"/>
          <p:nvPr/>
        </p:nvSpPr>
        <p:spPr>
          <a:xfrm>
            <a:off x="501072" y="3727938"/>
            <a:ext cx="6334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- Many people kept personal contact, in Cyprus its ratio is very big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5522022" y="4774223"/>
            <a:ext cx="3235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/>
              <a:t>personal contact is more common among elderlies</a:t>
            </a:r>
          </a:p>
        </p:txBody>
      </p:sp>
    </p:spTree>
    <p:extLst>
      <p:ext uri="{BB962C8B-B14F-4D97-AF65-F5344CB8AC3E}">
        <p14:creationId xmlns:p14="http://schemas.microsoft.com/office/powerpoint/2010/main" val="16066090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-487676" y="137751"/>
            <a:ext cx="10364451" cy="899198"/>
          </a:xfrm>
        </p:spPr>
        <p:txBody>
          <a:bodyPr/>
          <a:lstStyle/>
          <a:p>
            <a:r>
              <a:rPr lang="en-US" dirty="0"/>
              <a:t>Do you feel old?</a:t>
            </a: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310263293"/>
              </p:ext>
            </p:extLst>
          </p:nvPr>
        </p:nvGraphicFramePr>
        <p:xfrm>
          <a:off x="780929" y="852579"/>
          <a:ext cx="7583068" cy="21458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Diagra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1346207"/>
              </p:ext>
            </p:extLst>
          </p:nvPr>
        </p:nvGraphicFramePr>
        <p:xfrm>
          <a:off x="142858" y="2814074"/>
          <a:ext cx="8889355" cy="10545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agram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0828830"/>
              </p:ext>
            </p:extLst>
          </p:nvPr>
        </p:nvGraphicFramePr>
        <p:xfrm>
          <a:off x="112714" y="3800695"/>
          <a:ext cx="8919499" cy="15810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Szövegdoboz 2"/>
          <p:cNvSpPr txBox="1"/>
          <p:nvPr/>
        </p:nvSpPr>
        <p:spPr>
          <a:xfrm>
            <a:off x="430823" y="5442786"/>
            <a:ext cx="4191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- Dutch people feel themselves the least old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430823" y="5826097"/>
            <a:ext cx="4384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- Remarkebly more women feel old than men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430823" y="6300479"/>
            <a:ext cx="6152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- Not surprisingly the ratio of feeling old incresases with the age </a:t>
            </a:r>
          </a:p>
        </p:txBody>
      </p:sp>
    </p:spTree>
    <p:extLst>
      <p:ext uri="{BB962C8B-B14F-4D97-AF65-F5344CB8AC3E}">
        <p14:creationId xmlns:p14="http://schemas.microsoft.com/office/powerpoint/2010/main" val="1214917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00147" y="120958"/>
            <a:ext cx="8243853" cy="936906"/>
          </a:xfrm>
        </p:spPr>
        <p:txBody>
          <a:bodyPr/>
          <a:lstStyle/>
          <a:p>
            <a:r>
              <a:rPr lang="en-US" dirty="0"/>
              <a:t>Relationship with youngsters</a:t>
            </a: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60036843"/>
              </p:ext>
            </p:extLst>
          </p:nvPr>
        </p:nvGraphicFramePr>
        <p:xfrm>
          <a:off x="900147" y="991445"/>
          <a:ext cx="7527696" cy="2112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Diagra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4703883"/>
              </p:ext>
            </p:extLst>
          </p:nvPr>
        </p:nvGraphicFramePr>
        <p:xfrm>
          <a:off x="4823131" y="4336996"/>
          <a:ext cx="4189951" cy="1417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Diagra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4927725"/>
              </p:ext>
            </p:extLst>
          </p:nvPr>
        </p:nvGraphicFramePr>
        <p:xfrm>
          <a:off x="65392" y="4336996"/>
          <a:ext cx="4757739" cy="21508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Szövegdoboz 2"/>
          <p:cNvSpPr txBox="1"/>
          <p:nvPr/>
        </p:nvSpPr>
        <p:spPr>
          <a:xfrm>
            <a:off x="641838" y="3323492"/>
            <a:ext cx="54147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- good and very good regardless country, age, gender </a:t>
            </a:r>
          </a:p>
        </p:txBody>
      </p:sp>
    </p:spTree>
    <p:extLst>
      <p:ext uri="{BB962C8B-B14F-4D97-AF65-F5344CB8AC3E}">
        <p14:creationId xmlns:p14="http://schemas.microsoft.com/office/powerpoint/2010/main" val="21319875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354015" y="275083"/>
            <a:ext cx="7253654" cy="938256"/>
          </a:xfrm>
        </p:spPr>
        <p:txBody>
          <a:bodyPr>
            <a:normAutofit fontScale="90000"/>
          </a:bodyPr>
          <a:lstStyle/>
          <a:p>
            <a:r>
              <a:rPr lang="en-US" dirty="0"/>
              <a:t>How many youngsters are you in contact with?</a:t>
            </a:r>
            <a:endParaRPr lang="hu-HU" dirty="0"/>
          </a:p>
        </p:txBody>
      </p:sp>
      <p:graphicFrame>
        <p:nvGraphicFramePr>
          <p:cNvPr id="8" name="Tartalom helye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109543231"/>
              </p:ext>
            </p:extLst>
          </p:nvPr>
        </p:nvGraphicFramePr>
        <p:xfrm>
          <a:off x="890684" y="1475799"/>
          <a:ext cx="1990625" cy="37631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Diagram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0812430"/>
              </p:ext>
            </p:extLst>
          </p:nvPr>
        </p:nvGraphicFramePr>
        <p:xfrm>
          <a:off x="2881309" y="1475800"/>
          <a:ext cx="1970201" cy="36608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Diagram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5309697"/>
              </p:ext>
            </p:extLst>
          </p:nvPr>
        </p:nvGraphicFramePr>
        <p:xfrm>
          <a:off x="4975661" y="1475799"/>
          <a:ext cx="3291527" cy="3647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Szövegdoboz 2"/>
          <p:cNvSpPr txBox="1"/>
          <p:nvPr/>
        </p:nvSpPr>
        <p:spPr>
          <a:xfrm>
            <a:off x="747346" y="5385923"/>
            <a:ext cx="5086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- Most elderlies are in contact with young adolescents</a:t>
            </a:r>
          </a:p>
        </p:txBody>
      </p:sp>
    </p:spTree>
    <p:extLst>
      <p:ext uri="{BB962C8B-B14F-4D97-AF65-F5344CB8AC3E}">
        <p14:creationId xmlns:p14="http://schemas.microsoft.com/office/powerpoint/2010/main" val="23243113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 flipH="1">
            <a:off x="193431" y="1837592"/>
            <a:ext cx="85109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i="1" dirty="0"/>
              <a:t>„</a:t>
            </a:r>
            <a:r>
              <a:rPr lang="en-US" sz="2800" i="1" dirty="0"/>
              <a:t>As soon as you feel too old to do a thing</a:t>
            </a:r>
            <a:r>
              <a:rPr lang="en-US" sz="2800" dirty="0"/>
              <a:t>, DO IT.”</a:t>
            </a:r>
            <a:endParaRPr lang="hu-HU" sz="2800" dirty="0"/>
          </a:p>
          <a:p>
            <a:r>
              <a:rPr lang="en-US" sz="3200" dirty="0"/>
              <a:t> </a:t>
            </a:r>
            <a:endParaRPr lang="hu-HU" sz="3200" dirty="0"/>
          </a:p>
          <a:p>
            <a:pPr algn="r"/>
            <a:r>
              <a:rPr lang="en-US" sz="2000" dirty="0"/>
              <a:t>Margaret Deland</a:t>
            </a:r>
            <a:endParaRPr lang="hu-HU" sz="2000" dirty="0"/>
          </a:p>
        </p:txBody>
      </p:sp>
      <p:sp>
        <p:nvSpPr>
          <p:cNvPr id="5" name="Szövegdoboz 4"/>
          <p:cNvSpPr txBox="1"/>
          <p:nvPr/>
        </p:nvSpPr>
        <p:spPr>
          <a:xfrm>
            <a:off x="123093" y="4202723"/>
            <a:ext cx="85812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“Don’t waste so much time worrying about your skin or your weight. </a:t>
            </a:r>
            <a:endParaRPr lang="hu-HU" sz="2400" i="1" dirty="0"/>
          </a:p>
          <a:p>
            <a:r>
              <a:rPr lang="en-US" sz="2400" i="1" dirty="0"/>
              <a:t>Develop what you do, what you put your hands on in the world.” </a:t>
            </a:r>
            <a:endParaRPr lang="hu-HU" sz="2400" i="1" dirty="0"/>
          </a:p>
          <a:p>
            <a:endParaRPr lang="hu-HU" sz="2400" i="1" dirty="0"/>
          </a:p>
          <a:p>
            <a:pPr algn="r"/>
            <a:r>
              <a:rPr lang="en-US" dirty="0"/>
              <a:t>Meryl Streep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680696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53447" y="2605579"/>
            <a:ext cx="7773338" cy="1596177"/>
          </a:xfrm>
        </p:spPr>
        <p:txBody>
          <a:bodyPr/>
          <a:lstStyle/>
          <a:p>
            <a:r>
              <a:rPr lang="en-US" dirty="0"/>
              <a:t>Thanks for your attention!</a:t>
            </a:r>
          </a:p>
        </p:txBody>
      </p:sp>
    </p:spTree>
    <p:extLst>
      <p:ext uri="{BB962C8B-B14F-4D97-AF65-F5344CB8AC3E}">
        <p14:creationId xmlns:p14="http://schemas.microsoft.com/office/powerpoint/2010/main" val="2155186947"/>
      </p:ext>
    </p:extLst>
  </p:cSld>
  <p:clrMapOvr>
    <a:masterClrMapping/>
  </p:clrMapOvr>
</p:sld>
</file>

<file path=ppt/theme/theme1.xml><?xml version="1.0" encoding="utf-8"?>
<a:theme xmlns:a="http://schemas.openxmlformats.org/drawingml/2006/main" name="Cseppecske">
  <a:themeElements>
    <a:clrScheme name="Cseppecske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Cseppecske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seppecske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9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0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1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2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3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4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5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6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7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8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9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0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1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2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3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4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5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6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7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8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9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0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1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2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3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4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5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6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7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TM04033925[[fn=Cseppecske]]</Template>
  <TotalTime>795</TotalTime>
  <Words>884</Words>
  <Application>Microsoft Office PowerPoint</Application>
  <PresentationFormat>Diavetítés a képernyőre (4:3 oldalarány)</PresentationFormat>
  <Paragraphs>133</Paragraphs>
  <Slides>23</Slides>
  <Notes>5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23</vt:i4>
      </vt:variant>
    </vt:vector>
  </HeadingPairs>
  <TitlesOfParts>
    <vt:vector size="27" baseType="lpstr">
      <vt:lpstr>Arial</vt:lpstr>
      <vt:lpstr>Calibri</vt:lpstr>
      <vt:lpstr>Tw Cen MT</vt:lpstr>
      <vt:lpstr>Cseppecske</vt:lpstr>
      <vt:lpstr>Questionnaire results</vt:lpstr>
      <vt:lpstr>The survey</vt:lpstr>
      <vt:lpstr>Completers, Age and gender</vt:lpstr>
      <vt:lpstr>Completers, Age and gender</vt:lpstr>
      <vt:lpstr>habitation</vt:lpstr>
      <vt:lpstr>Education, marital status</vt:lpstr>
      <vt:lpstr>living circumstances</vt:lpstr>
      <vt:lpstr>Pension/income</vt:lpstr>
      <vt:lpstr>Work</vt:lpstr>
      <vt:lpstr>social life</vt:lpstr>
      <vt:lpstr>social life</vt:lpstr>
      <vt:lpstr>vacation</vt:lpstr>
      <vt:lpstr>vacation</vt:lpstr>
      <vt:lpstr>Free time activities</vt:lpstr>
      <vt:lpstr>Physical activities</vt:lpstr>
      <vt:lpstr>Courses, university</vt:lpstr>
      <vt:lpstr>Which equipment do you use and how often?</vt:lpstr>
      <vt:lpstr>Contact during pandemic</vt:lpstr>
      <vt:lpstr>Do you feel old?</vt:lpstr>
      <vt:lpstr>Relationship with youngsters</vt:lpstr>
      <vt:lpstr>How many youngsters are you in contact with?</vt:lpstr>
      <vt:lpstr>PowerPoint-bemutató</vt:lpstr>
      <vt:lpstr>Thanks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Questionnaire results</dc:title>
  <dc:creator>Admin</dc:creator>
  <cp:lastModifiedBy>István Mátrai</cp:lastModifiedBy>
  <cp:revision>62</cp:revision>
  <dcterms:created xsi:type="dcterms:W3CDTF">2021-08-05T09:08:24Z</dcterms:created>
  <dcterms:modified xsi:type="dcterms:W3CDTF">2021-08-09T20:57:56Z</dcterms:modified>
</cp:coreProperties>
</file>